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0"/>
  </p:notesMasterIdLst>
  <p:sldIdLst>
    <p:sldId id="1012" r:id="rId2"/>
    <p:sldId id="1270" r:id="rId3"/>
    <p:sldId id="1269" r:id="rId4"/>
    <p:sldId id="1118" r:id="rId5"/>
    <p:sldId id="1119" r:id="rId6"/>
    <p:sldId id="1120" r:id="rId7"/>
    <p:sldId id="1121" r:id="rId8"/>
    <p:sldId id="1303" r:id="rId9"/>
    <p:sldId id="1302" r:id="rId10"/>
    <p:sldId id="1126" r:id="rId11"/>
    <p:sldId id="1127" r:id="rId12"/>
    <p:sldId id="1130" r:id="rId13"/>
    <p:sldId id="1305" r:id="rId14"/>
    <p:sldId id="1404" r:id="rId15"/>
    <p:sldId id="1132" r:id="rId16"/>
    <p:sldId id="1314" r:id="rId17"/>
    <p:sldId id="1304" r:id="rId18"/>
    <p:sldId id="1275" r:id="rId19"/>
    <p:sldId id="1033" r:id="rId20"/>
    <p:sldId id="1277" r:id="rId21"/>
    <p:sldId id="1026" r:id="rId22"/>
    <p:sldId id="1133" r:id="rId23"/>
    <p:sldId id="1134" r:id="rId24"/>
    <p:sldId id="1136" r:id="rId25"/>
    <p:sldId id="1138" r:id="rId26"/>
    <p:sldId id="1282" r:id="rId27"/>
    <p:sldId id="1034" r:id="rId28"/>
    <p:sldId id="1278" r:id="rId29"/>
    <p:sldId id="1279" r:id="rId30"/>
    <p:sldId id="1280" r:id="rId31"/>
    <p:sldId id="1035" r:id="rId32"/>
    <p:sldId id="1031" r:id="rId33"/>
    <p:sldId id="1038" r:id="rId34"/>
    <p:sldId id="1039" r:id="rId35"/>
    <p:sldId id="1048" r:id="rId36"/>
    <p:sldId id="1049" r:id="rId37"/>
    <p:sldId id="1050" r:id="rId38"/>
    <p:sldId id="1051" r:id="rId39"/>
    <p:sldId id="1052" r:id="rId40"/>
    <p:sldId id="1053" r:id="rId41"/>
    <p:sldId id="1054" r:id="rId42"/>
    <p:sldId id="1059" r:id="rId43"/>
    <p:sldId id="1060" r:id="rId44"/>
    <p:sldId id="1055" r:id="rId45"/>
    <p:sldId id="1056" r:id="rId46"/>
    <p:sldId id="1057" r:id="rId47"/>
    <p:sldId id="1058" r:id="rId48"/>
    <p:sldId id="1139" r:id="rId49"/>
    <p:sldId id="1307" r:id="rId50"/>
    <p:sldId id="1149" r:id="rId51"/>
    <p:sldId id="1162" r:id="rId52"/>
    <p:sldId id="1158" r:id="rId53"/>
    <p:sldId id="1160" r:id="rId54"/>
    <p:sldId id="1167" r:id="rId55"/>
    <p:sldId id="1168" r:id="rId56"/>
    <p:sldId id="1161" r:id="rId57"/>
    <p:sldId id="1163" r:id="rId58"/>
    <p:sldId id="1171" r:id="rId59"/>
    <p:sldId id="1170" r:id="rId60"/>
    <p:sldId id="1169" r:id="rId61"/>
    <p:sldId id="1159" r:id="rId62"/>
    <p:sldId id="1176" r:id="rId63"/>
    <p:sldId id="1401" r:id="rId64"/>
    <p:sldId id="1063" r:id="rId65"/>
    <p:sldId id="1187" r:id="rId66"/>
    <p:sldId id="1182" r:id="rId67"/>
    <p:sldId id="1188" r:id="rId68"/>
    <p:sldId id="1196" r:id="rId69"/>
    <p:sldId id="1194" r:id="rId70"/>
    <p:sldId id="1308" r:id="rId71"/>
    <p:sldId id="1178" r:id="rId72"/>
    <p:sldId id="1309" r:id="rId73"/>
    <p:sldId id="1310" r:id="rId74"/>
    <p:sldId id="1311" r:id="rId75"/>
    <p:sldId id="1195" r:id="rId76"/>
    <p:sldId id="1068" r:id="rId77"/>
    <p:sldId id="1360" r:id="rId78"/>
    <p:sldId id="1361" r:id="rId79"/>
    <p:sldId id="1365" r:id="rId80"/>
    <p:sldId id="1362" r:id="rId81"/>
    <p:sldId id="1363" r:id="rId82"/>
    <p:sldId id="1371" r:id="rId83"/>
    <p:sldId id="1364" r:id="rId84"/>
    <p:sldId id="1366" r:id="rId85"/>
    <p:sldId id="1369" r:id="rId86"/>
    <p:sldId id="1370" r:id="rId87"/>
    <p:sldId id="1368" r:id="rId88"/>
    <p:sldId id="1207" r:id="rId89"/>
    <p:sldId id="1343" r:id="rId90"/>
    <p:sldId id="1345" r:id="rId91"/>
    <p:sldId id="1346" r:id="rId92"/>
    <p:sldId id="1347" r:id="rId93"/>
    <p:sldId id="1348" r:id="rId94"/>
    <p:sldId id="1385" r:id="rId95"/>
    <p:sldId id="1353" r:id="rId96"/>
    <p:sldId id="1352" r:id="rId97"/>
    <p:sldId id="1354" r:id="rId98"/>
    <p:sldId id="1358" r:id="rId99"/>
    <p:sldId id="1202" r:id="rId100"/>
    <p:sldId id="1323" r:id="rId101"/>
    <p:sldId id="1320" r:id="rId102"/>
    <p:sldId id="1321" r:id="rId103"/>
    <p:sldId id="1070" r:id="rId104"/>
    <p:sldId id="1324" r:id="rId105"/>
    <p:sldId id="1325" r:id="rId106"/>
    <p:sldId id="1315" r:id="rId107"/>
    <p:sldId id="1229" r:id="rId108"/>
    <p:sldId id="1222" r:id="rId109"/>
    <p:sldId id="1240" r:id="rId110"/>
    <p:sldId id="1298" r:id="rId111"/>
    <p:sldId id="1241" r:id="rId112"/>
    <p:sldId id="1244" r:id="rId113"/>
    <p:sldId id="1312" r:id="rId114"/>
    <p:sldId id="1248" r:id="rId115"/>
    <p:sldId id="1249" r:id="rId116"/>
    <p:sldId id="1247" r:id="rId117"/>
    <p:sldId id="1245" r:id="rId118"/>
    <p:sldId id="1313" r:id="rId119"/>
    <p:sldId id="1250" r:id="rId120"/>
    <p:sldId id="1251" r:id="rId121"/>
    <p:sldId id="1326" r:id="rId122"/>
    <p:sldId id="1203" r:id="rId123"/>
    <p:sldId id="1329" r:id="rId124"/>
    <p:sldId id="1328" r:id="rId125"/>
    <p:sldId id="1327" r:id="rId126"/>
    <p:sldId id="1330" r:id="rId127"/>
    <p:sldId id="1331" r:id="rId128"/>
    <p:sldId id="1071" r:id="rId129"/>
    <p:sldId id="1256" r:id="rId130"/>
    <p:sldId id="1257" r:id="rId131"/>
    <p:sldId id="1258" r:id="rId132"/>
    <p:sldId id="1104" r:id="rId133"/>
    <p:sldId id="1372" r:id="rId134"/>
    <p:sldId id="1259" r:id="rId135"/>
    <p:sldId id="1386" r:id="rId136"/>
    <p:sldId id="1260" r:id="rId137"/>
    <p:sldId id="1332" r:id="rId138"/>
    <p:sldId id="1255" r:id="rId139"/>
    <p:sldId id="1064" r:id="rId140"/>
    <p:sldId id="1335" r:id="rId141"/>
    <p:sldId id="1336" r:id="rId142"/>
    <p:sldId id="1337" r:id="rId143"/>
    <p:sldId id="1339" r:id="rId144"/>
    <p:sldId id="1338" r:id="rId145"/>
    <p:sldId id="1340" r:id="rId146"/>
    <p:sldId id="1265" r:id="rId147"/>
    <p:sldId id="1299" r:id="rId148"/>
    <p:sldId id="1381" r:id="rId149"/>
    <p:sldId id="1107" r:id="rId150"/>
    <p:sldId id="1378" r:id="rId151"/>
    <p:sldId id="1379" r:id="rId152"/>
    <p:sldId id="1380" r:id="rId153"/>
    <p:sldId id="1108" r:id="rId154"/>
    <p:sldId id="1382" r:id="rId155"/>
    <p:sldId id="1405" r:id="rId156"/>
    <p:sldId id="1402" r:id="rId157"/>
    <p:sldId id="1301" r:id="rId158"/>
    <p:sldId id="1274" r:id="rId159"/>
    <p:sldId id="1109" r:id="rId160"/>
    <p:sldId id="1272" r:id="rId161"/>
    <p:sldId id="1387" r:id="rId162"/>
    <p:sldId id="1388" r:id="rId163"/>
    <p:sldId id="1389" r:id="rId164"/>
    <p:sldId id="1390" r:id="rId165"/>
    <p:sldId id="1391" r:id="rId166"/>
    <p:sldId id="1271" r:id="rId167"/>
    <p:sldId id="1267" r:id="rId168"/>
    <p:sldId id="1110" r:id="rId169"/>
    <p:sldId id="1393" r:id="rId170"/>
    <p:sldId id="1273" r:id="rId171"/>
    <p:sldId id="1395" r:id="rId172"/>
    <p:sldId id="1396" r:id="rId173"/>
    <p:sldId id="1397" r:id="rId174"/>
    <p:sldId id="1398" r:id="rId175"/>
    <p:sldId id="1399" r:id="rId176"/>
    <p:sldId id="1394" r:id="rId177"/>
    <p:sldId id="1066" r:id="rId178"/>
    <p:sldId id="1403" r:id="rId17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222"/>
    <a:srgbClr val="FF2400"/>
    <a:srgbClr val="FF3300"/>
    <a:srgbClr val="00FF00"/>
    <a:srgbClr val="FF3333"/>
    <a:srgbClr val="33BFF0"/>
    <a:srgbClr val="0000CC"/>
    <a:srgbClr val="255663"/>
    <a:srgbClr val="6161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7" autoAdjust="0"/>
    <p:restoredTop sz="94933" autoAdjust="0"/>
  </p:normalViewPr>
  <p:slideViewPr>
    <p:cSldViewPr snapToGrid="0" snapToObjects="1">
      <p:cViewPr varScale="1">
        <p:scale>
          <a:sx n="83" d="100"/>
          <a:sy n="83" d="100"/>
        </p:scale>
        <p:origin x="398" y="34"/>
      </p:cViewPr>
      <p:guideLst/>
    </p:cSldViewPr>
  </p:slideViewPr>
  <p:outlineViewPr>
    <p:cViewPr>
      <p:scale>
        <a:sx n="33" d="100"/>
        <a:sy n="33" d="100"/>
      </p:scale>
      <p:origin x="0" y="-62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5714"/>
    </p:cViewPr>
  </p:sorterViewPr>
  <p:notesViewPr>
    <p:cSldViewPr snapToGrid="0" snapToObjects="1">
      <p:cViewPr varScale="1">
        <p:scale>
          <a:sx n="92" d="100"/>
          <a:sy n="92" d="100"/>
        </p:scale>
        <p:origin x="106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30BC0-D9FC-4211-87BA-2C70BECCF0FC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25B28-5BA2-4F18-AE20-9502F4866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80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12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4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08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40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64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88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6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35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97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5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4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5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01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A985-5C0F-42D9-A41E-ACE0058469D5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1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C869-ACCD-45C4-880D-4D17BE3F18C6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1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D175-CA42-4FEF-89C9-FCD3A847E4B5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8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30000"/>
              </a:lnSpc>
              <a:defRPr sz="3200"/>
            </a:lvl1pPr>
            <a:lvl2pPr>
              <a:lnSpc>
                <a:spcPct val="114000"/>
              </a:lnSpc>
              <a:defRPr sz="28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7969-D6BA-44EE-A233-552B2DEA9C06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048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4B54629-966C-43A1-9BE7-23FAE49C2A8D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8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AA68-A934-43A2-A6B9-B91693DE5624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4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DFAD-9EC1-4C52-A848-460B8934D3AD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7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E90F-ECA5-4C86-B257-640C4224C189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4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5C57-FAEF-4C2C-BB29-1D4EBB54A37E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8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9D44-EE47-479E-A260-84357BD1C1F2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3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1603-F567-41B1-8FA5-3A81E1FF3DD5}" type="datetime1">
              <a:rPr lang="en-US" smtClean="0"/>
              <a:t>9/4/2022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5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3B19475-E11F-4D0C-96D0-24601F71C1F5}" type="datetime1">
              <a:rPr lang="en-US" smtClean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29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6.gi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bin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AJV4UVaw8kg?vq=hd144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K:\Dropbox\_Pubs&amp;Confs\22\ADFSL_2022\demos\mp4\demo1_ppl_disabling.bat" TargetMode="Externa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bin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ihhUUd9qJTY?vq=hd144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K:\Dropbox\_Pubs&amp;Confs\22\ADFSL_2022\demos\mp4\demo2_patch_integrity_revoke_privs.bat" TargetMode="Externa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bin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8.wdp"/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12" Type="http://schemas.openxmlformats.org/officeDocument/2006/relationships/image" Target="../media/image153.png"/><Relationship Id="rId17" Type="http://schemas.openxmlformats.org/officeDocument/2006/relationships/image" Target="../media/image15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52.png"/><Relationship Id="rId5" Type="http://schemas.openxmlformats.org/officeDocument/2006/relationships/image" Target="../media/image148.png"/><Relationship Id="rId15" Type="http://schemas.openxmlformats.org/officeDocument/2006/relationships/image" Target="../media/image155.png"/><Relationship Id="rId10" Type="http://schemas.openxmlformats.org/officeDocument/2006/relationships/image" Target="../media/image151.png"/><Relationship Id="rId4" Type="http://schemas.microsoft.com/office/2007/relationships/hdphoto" Target="../media/hdphoto5.wdp"/><Relationship Id="rId9" Type="http://schemas.openxmlformats.org/officeDocument/2006/relationships/image" Target="../media/image150.png"/><Relationship Id="rId14" Type="http://schemas.openxmlformats.org/officeDocument/2006/relationships/image" Target="../media/image154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Korkin/MemoryRanger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166.png"/><Relationship Id="rId7" Type="http://schemas.microsoft.com/office/2007/relationships/hdphoto" Target="../media/hdphoto9.wdp"/><Relationship Id="rId12" Type="http://schemas.openxmlformats.org/officeDocument/2006/relationships/image" Target="../media/image17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3.emf"/><Relationship Id="rId5" Type="http://schemas.openxmlformats.org/officeDocument/2006/relationships/image" Target="../media/image168.gif"/><Relationship Id="rId10" Type="http://schemas.openxmlformats.org/officeDocument/2006/relationships/image" Target="../media/image172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Ohqhq50wVjI?vq=hd144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K:\Dropbox\_Pubs&amp;Confs\22\ADFSL_2022\demos\mp4\demo3_memoryranger.bat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korkin.blogspot.com/" TargetMode="External"/><Relationship Id="rId7" Type="http://schemas.openxmlformats.org/officeDocument/2006/relationships/image" Target="../media/image18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emf"/><Relationship Id="rId5" Type="http://schemas.openxmlformats.org/officeDocument/2006/relationships/image" Target="../media/image86.png"/><Relationship Id="rId4" Type="http://schemas.openxmlformats.org/officeDocument/2006/relationships/image" Target="../media/image18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top-windows-defender-expert-these-are-the-threats-security-hasnt-yet-solved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tes.google.com/site/igorkorkin" TargetMode="External"/><Relationship Id="rId4" Type="http://schemas.openxmlformats.org/officeDocument/2006/relationships/hyperlink" Target="https://www.instagram.com/kaf42_meph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witter.com/joehelle/status/145593911974234521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witter.com/joehelle/status/145593911974234521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twitter.com/QutaibaM0/status/150659812671450317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hyperlink" Target="https://twitter.com/gentilkiwi/status/126212002806282649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QutaibaM0/status/1506598126714503175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twitter.com/joehelle/status/1455939119742345218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last0x00/status/1485968574233645064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hyperlink" Target="https://twitter.com/gentilkiwi/status/126212002806282649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joehelle/status/1455939119742345218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twitter.com/QutaibaM0/status/1506598126714503175" TargetMode="External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QutaibaM0/status/1506598126714503175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hyperlink" Target="https://twitter.com/gentilkiwi/status/126212002806282649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last0x00/status/1485968574233645064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twitter.com/joehelle/status/1455939119742345218" TargetMode="External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witter.com/dwpia/status/1222678378416869376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dpi.com/2624-800X/1/3/21" TargetMode="External"/><Relationship Id="rId13" Type="http://schemas.microsoft.com/office/2007/relationships/hdphoto" Target="../media/hdphoto3.wdp"/><Relationship Id="rId18" Type="http://schemas.openxmlformats.org/officeDocument/2006/relationships/hyperlink" Target="https://www.ired.team/offensive-security/defense-evasion/evading-windows-defender-using-classic-c-shellcode-launcher-with-1-byte-change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41.png"/><Relationship Id="rId2" Type="http://schemas.openxmlformats.org/officeDocument/2006/relationships/hyperlink" Target="https://link.springer.com/chapter/10.1007/978-981-16-8062-5_36" TargetMode="External"/><Relationship Id="rId16" Type="http://schemas.openxmlformats.org/officeDocument/2006/relationships/hyperlink" Target="https://labs.f-secure.com/blog/bypassing-windows-defender-runtime-scan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167404821003242?via%3Dihub" TargetMode="External"/><Relationship Id="rId11" Type="http://schemas.openxmlformats.org/officeDocument/2006/relationships/hyperlink" Target="https://www.blackhat.com/us-18/briefings/schedule/index.html#windows-offender-reverse-engineering-windows-defenders-antivirus-emulator-9981" TargetMode="External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image" Target="../media/image38.png"/><Relationship Id="rId19" Type="http://schemas.openxmlformats.org/officeDocument/2006/relationships/image" Target="../media/image42.png"/><Relationship Id="rId4" Type="http://schemas.openxmlformats.org/officeDocument/2006/relationships/hyperlink" Target="https://www.semanticscholar.org/paper/Using-Mimikatz%E2%80%99-driver%2C-Mimidrv%2C-to-disable-Windows-Blaauwendraad-Ouddeken/1873071ed04b5e598a34ce18506409e1c7c25700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s://pentestlaboratories.com/2021/01/18/process-herpaderping-windows-defender-evasion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xy-s.github.io/herpaderping/" TargetMode="External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ptw.tf/2021/08/21/killing-defender.html" TargetMode="External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lastic.github.io/security-research/whitepapers/2022/02/02.sandboxing-antimalware-products-for-fun-and-profit/article/" TargetMode="External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hat.com/eu-21/briefings/schedule/#veni-no-vidi-no-vici-attacks-on-etw-blind-edr-sensors-24842" TargetMode="External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korkin.blogspot.com/2021/10/protected-process-light-will-be.html" TargetMode="External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indiamag.com/lapsus-hack-leaves-nvidia-in-a-tight-spot/" TargetMode="External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indiamag.com/lapsus-hack-leaves-nvidia-in-a-tight-spot/" TargetMode="External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https://www.itpro.co.uk/security/hacking/364068/nvidia-confirms-data-breach-lapsus-leak" TargetMode="Externa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indiamag.com/lapsus-hack-leaves-nvidia-in-a-tight-spot/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https://www.itpro.co.uk/security/hacking/364068/nvidia-confirms-data-breach-lapsus-leak" TargetMode="Externa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wire.com/news/home/20171031005140/en/Dark-Web-Research-Illicit-Code-Signing-Certificates-More-Valuable-Than-Passports-and-Handguns" TargetMode="External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s://www.darkreading.com/vulnerabilities-threats/criminals-obtain-code-signing-certificates-using-stolen-corporate-ids" TargetMode="Externa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uk.pcmag.com/security/134155/microsoft-confirms-it-signed-malicious-netfilter-drivers" TargetMode="External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uk.pcmag.com/security/134155/microsoft-confirms-it-signed-malicious-netfilter-drivers" TargetMode="External"/><Relationship Id="rId7" Type="http://schemas.openxmlformats.org/officeDocument/2006/relationships/image" Target="../media/image74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eepingcomputer.com/news/security/hp-patches-16-uefi-firmware-bugs-allowing-stealthy-malware-infections/" TargetMode="External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16.gif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3.png"/><Relationship Id="rId7" Type="http://schemas.openxmlformats.org/officeDocument/2006/relationships/image" Target="../media/image101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3.png"/><Relationship Id="rId7" Type="http://schemas.openxmlformats.org/officeDocument/2006/relationships/image" Target="../media/image101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5.png"/><Relationship Id="rId10" Type="http://schemas.openxmlformats.org/officeDocument/2006/relationships/image" Target="../media/image107.jpg"/><Relationship Id="rId4" Type="http://schemas.openxmlformats.org/officeDocument/2006/relationships/image" Target="../media/image104.png"/><Relationship Id="rId9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3.png"/><Relationship Id="rId7" Type="http://schemas.openxmlformats.org/officeDocument/2006/relationships/image" Target="../media/image101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venpaths.com/innovation-labs/technologies/micenum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8.png"/><Relationship Id="rId4" Type="http://schemas.openxmlformats.org/officeDocument/2006/relationships/image" Target="../media/image111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0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8.png"/><Relationship Id="rId4" Type="http://schemas.openxmlformats.org/officeDocument/2006/relationships/image" Target="../media/image111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140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0.png"/><Relationship Id="rId9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0AC92D-3A0C-4CC0-942F-61BBF10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7547"/>
            <a:ext cx="12192000" cy="2310846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42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Will Be Defended -</a:t>
            </a:r>
            <a:br>
              <a:rPr lang="en-US" sz="42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2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MemoryRanger Prevents Blinding Windows AV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1F6012-F547-481E-8030-4A2952E6C9BD}"/>
              </a:ext>
            </a:extLst>
          </p:cNvPr>
          <p:cNvSpPr txBox="1">
            <a:spLocks/>
          </p:cNvSpPr>
          <p:nvPr/>
        </p:nvSpPr>
        <p:spPr>
          <a:xfrm>
            <a:off x="6617691" y="5482465"/>
            <a:ext cx="4600281" cy="9556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Segoe UI Semibold" panose="020B0702040204020203" pitchFamily="34" charset="0"/>
                <a:ea typeface="Titillium" charset="0"/>
                <a:cs typeface="Segoe UI Semibold" panose="020B0702040204020203" pitchFamily="34" charset="0"/>
              </a:rPr>
              <a:t>Igor Korkin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6E0B21-0220-4523-9DD3-FF510AA33C16}"/>
              </a:ext>
            </a:extLst>
          </p:cNvPr>
          <p:cNvSpPr txBox="1">
            <a:spLocks/>
          </p:cNvSpPr>
          <p:nvPr/>
        </p:nvSpPr>
        <p:spPr>
          <a:xfrm>
            <a:off x="1917356" y="6105681"/>
            <a:ext cx="8357287" cy="4354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Segoe UI Semibold" panose="020B0702040204020203" pitchFamily="34" charset="0"/>
                <a:ea typeface="Titillium" charset="0"/>
                <a:cs typeface="Segoe UI Semibold" panose="020B0702040204020203" pitchFamily="34" charset="0"/>
              </a:rPr>
              <a:t>2022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5C20E5D-1252-4004-8EC4-48142BA6277F}"/>
              </a:ext>
            </a:extLst>
          </p:cNvPr>
          <p:cNvSpPr txBox="1">
            <a:spLocks/>
          </p:cNvSpPr>
          <p:nvPr/>
        </p:nvSpPr>
        <p:spPr>
          <a:xfrm>
            <a:off x="905084" y="5486068"/>
            <a:ext cx="5190914" cy="123922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Segoe UI Semibold" panose="020B0702040204020203" pitchFamily="34" charset="0"/>
                <a:ea typeface="Titillium" charset="0"/>
                <a:cs typeface="Segoe UI Semibold" panose="020B0702040204020203" pitchFamily="34" charset="0"/>
              </a:rPr>
              <a:t>Denis Pogonin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42A69C-4B71-47D2-92FA-7F087CC181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28371" y="316891"/>
            <a:ext cx="3735253" cy="9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5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2BF7F-8627-BD97-E5BA-C2E133D6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9D444-8410-4804-997C-D5876EE4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715A9-6639-3F9A-7F1A-C80BFB235A5A}"/>
              </a:ext>
            </a:extLst>
          </p:cNvPr>
          <p:cNvSpPr/>
          <p:nvPr/>
        </p:nvSpPr>
        <p:spPr>
          <a:xfrm>
            <a:off x="24544" y="71437"/>
            <a:ext cx="5128259" cy="522036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140FD90-A76C-AD47-6D3A-1B29EE9889C3}"/>
              </a:ext>
            </a:extLst>
          </p:cNvPr>
          <p:cNvSpPr/>
          <p:nvPr/>
        </p:nvSpPr>
        <p:spPr>
          <a:xfrm rot="10800000" flipH="1" flipV="1">
            <a:off x="3601249" y="-866141"/>
            <a:ext cx="4989501" cy="1224627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97CC2E0-9D7D-4455-92D3-E69E07844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213726">
            <a:off x="6698290" y="4176642"/>
            <a:ext cx="128678" cy="133443"/>
          </a:xfrm>
        </p:spPr>
      </p:pic>
    </p:spTree>
    <p:extLst>
      <p:ext uri="{BB962C8B-B14F-4D97-AF65-F5344CB8AC3E}">
        <p14:creationId xmlns:p14="http://schemas.microsoft.com/office/powerpoint/2010/main" val="11914810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8070DCF-E590-453A-81BA-C97C51362DD4}"/>
              </a:ext>
            </a:extLst>
          </p:cNvPr>
          <p:cNvSpPr/>
          <p:nvPr/>
        </p:nvSpPr>
        <p:spPr>
          <a:xfrm>
            <a:off x="626700" y="2486814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EPROCESS structure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Internals: Token structure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E579D5-7FA1-4DA5-96AA-616F149F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F33A7-C8BE-4BAA-90D5-53A9FD436AB6}"/>
              </a:ext>
            </a:extLst>
          </p:cNvPr>
          <p:cNvSpPr/>
          <p:nvPr/>
        </p:nvSpPr>
        <p:spPr>
          <a:xfrm>
            <a:off x="1557223" y="1154179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F52124-6FF1-4762-8B6C-BF003932AF35}"/>
              </a:ext>
            </a:extLst>
          </p:cNvPr>
          <p:cNvSpPr/>
          <p:nvPr/>
        </p:nvSpPr>
        <p:spPr>
          <a:xfrm>
            <a:off x="390067" y="2361106"/>
            <a:ext cx="10999293" cy="4398723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07B56-1378-46CE-9F1C-10EF6299425F}"/>
              </a:ext>
            </a:extLst>
          </p:cNvPr>
          <p:cNvSpPr/>
          <p:nvPr/>
        </p:nvSpPr>
        <p:spPr>
          <a:xfrm>
            <a:off x="9974450" y="1821062"/>
            <a:ext cx="13576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E800F9-8F84-4B17-B0ED-E5D9BA0A1839}"/>
              </a:ext>
            </a:extLst>
          </p:cNvPr>
          <p:cNvSpPr/>
          <p:nvPr/>
        </p:nvSpPr>
        <p:spPr>
          <a:xfrm>
            <a:off x="9957825" y="2476033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6C2D54-8403-43BE-9D0D-A76A347C6E50}"/>
              </a:ext>
            </a:extLst>
          </p:cNvPr>
          <p:cNvSpPr/>
          <p:nvPr/>
        </p:nvSpPr>
        <p:spPr>
          <a:xfrm>
            <a:off x="390066" y="1005839"/>
            <a:ext cx="10999293" cy="1290415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477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8070DCF-E590-453A-81BA-C97C51362DD4}"/>
              </a:ext>
            </a:extLst>
          </p:cNvPr>
          <p:cNvSpPr/>
          <p:nvPr/>
        </p:nvSpPr>
        <p:spPr>
          <a:xfrm>
            <a:off x="626700" y="2486814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63B5A0-5054-48DF-8B40-425706A33A22}"/>
              </a:ext>
            </a:extLst>
          </p:cNvPr>
          <p:cNvSpPr/>
          <p:nvPr/>
        </p:nvSpPr>
        <p:spPr>
          <a:xfrm>
            <a:off x="772380" y="2620647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EPROCESS structure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Internals: Token structure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E579D5-7FA1-4DA5-96AA-616F149F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F33A7-C8BE-4BAA-90D5-53A9FD436AB6}"/>
              </a:ext>
            </a:extLst>
          </p:cNvPr>
          <p:cNvSpPr/>
          <p:nvPr/>
        </p:nvSpPr>
        <p:spPr>
          <a:xfrm>
            <a:off x="1557223" y="1154179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F1E46-282F-4A42-8A81-D45A7FB4A0CF}"/>
              </a:ext>
            </a:extLst>
          </p:cNvPr>
          <p:cNvSpPr/>
          <p:nvPr/>
        </p:nvSpPr>
        <p:spPr>
          <a:xfrm>
            <a:off x="1702903" y="1254044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F52124-6FF1-4762-8B6C-BF003932AF35}"/>
              </a:ext>
            </a:extLst>
          </p:cNvPr>
          <p:cNvSpPr/>
          <p:nvPr/>
        </p:nvSpPr>
        <p:spPr>
          <a:xfrm>
            <a:off x="390067" y="2361106"/>
            <a:ext cx="10999293" cy="4398723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07B56-1378-46CE-9F1C-10EF6299425F}"/>
              </a:ext>
            </a:extLst>
          </p:cNvPr>
          <p:cNvSpPr/>
          <p:nvPr/>
        </p:nvSpPr>
        <p:spPr>
          <a:xfrm>
            <a:off x="9974450" y="1821062"/>
            <a:ext cx="13576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E800F9-8F84-4B17-B0ED-E5D9BA0A1839}"/>
              </a:ext>
            </a:extLst>
          </p:cNvPr>
          <p:cNvSpPr/>
          <p:nvPr/>
        </p:nvSpPr>
        <p:spPr>
          <a:xfrm>
            <a:off x="9957825" y="2476033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6C2D54-8403-43BE-9D0D-A76A347C6E50}"/>
              </a:ext>
            </a:extLst>
          </p:cNvPr>
          <p:cNvSpPr/>
          <p:nvPr/>
        </p:nvSpPr>
        <p:spPr>
          <a:xfrm>
            <a:off x="390066" y="1005839"/>
            <a:ext cx="10999293" cy="1290415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8391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8070DCF-E590-453A-81BA-C97C51362DD4}"/>
              </a:ext>
            </a:extLst>
          </p:cNvPr>
          <p:cNvSpPr/>
          <p:nvPr/>
        </p:nvSpPr>
        <p:spPr>
          <a:xfrm>
            <a:off x="626700" y="2486814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63B5A0-5054-48DF-8B40-425706A33A22}"/>
              </a:ext>
            </a:extLst>
          </p:cNvPr>
          <p:cNvSpPr/>
          <p:nvPr/>
        </p:nvSpPr>
        <p:spPr>
          <a:xfrm>
            <a:off x="772380" y="2620647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Internals: Token structure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E579D5-7FA1-4DA5-96AA-616F149F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F33A7-C8BE-4BAA-90D5-53A9FD436AB6}"/>
              </a:ext>
            </a:extLst>
          </p:cNvPr>
          <p:cNvSpPr/>
          <p:nvPr/>
        </p:nvSpPr>
        <p:spPr>
          <a:xfrm>
            <a:off x="1557223" y="1154179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F1E46-282F-4A42-8A81-D45A7FB4A0CF}"/>
              </a:ext>
            </a:extLst>
          </p:cNvPr>
          <p:cNvSpPr/>
          <p:nvPr/>
        </p:nvSpPr>
        <p:spPr>
          <a:xfrm>
            <a:off x="1702903" y="1254044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99F2B-63CB-4F3E-BFC4-B2A8A17C4001}"/>
              </a:ext>
            </a:extLst>
          </p:cNvPr>
          <p:cNvSpPr/>
          <p:nvPr/>
        </p:nvSpPr>
        <p:spPr>
          <a:xfrm>
            <a:off x="1848583" y="1353909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73D0A9-4F48-4A88-A11C-B98ED546E000}"/>
              </a:ext>
            </a:extLst>
          </p:cNvPr>
          <p:cNvSpPr/>
          <p:nvPr/>
        </p:nvSpPr>
        <p:spPr>
          <a:xfrm>
            <a:off x="899257" y="2780526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EPROCESS structure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F52124-6FF1-4762-8B6C-BF003932AF35}"/>
              </a:ext>
            </a:extLst>
          </p:cNvPr>
          <p:cNvSpPr/>
          <p:nvPr/>
        </p:nvSpPr>
        <p:spPr>
          <a:xfrm>
            <a:off x="390067" y="2361106"/>
            <a:ext cx="10999293" cy="4398723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07B56-1378-46CE-9F1C-10EF6299425F}"/>
              </a:ext>
            </a:extLst>
          </p:cNvPr>
          <p:cNvSpPr/>
          <p:nvPr/>
        </p:nvSpPr>
        <p:spPr>
          <a:xfrm>
            <a:off x="9974450" y="1821062"/>
            <a:ext cx="13576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E800F9-8F84-4B17-B0ED-E5D9BA0A1839}"/>
              </a:ext>
            </a:extLst>
          </p:cNvPr>
          <p:cNvSpPr/>
          <p:nvPr/>
        </p:nvSpPr>
        <p:spPr>
          <a:xfrm>
            <a:off x="9957825" y="2476033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6C2D54-8403-43BE-9D0D-A76A347C6E50}"/>
              </a:ext>
            </a:extLst>
          </p:cNvPr>
          <p:cNvSpPr/>
          <p:nvPr/>
        </p:nvSpPr>
        <p:spPr>
          <a:xfrm>
            <a:off x="390066" y="1005839"/>
            <a:ext cx="10999293" cy="1290415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861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8070DCF-E590-453A-81BA-C97C51362DD4}"/>
              </a:ext>
            </a:extLst>
          </p:cNvPr>
          <p:cNvSpPr/>
          <p:nvPr/>
        </p:nvSpPr>
        <p:spPr>
          <a:xfrm>
            <a:off x="626700" y="2486814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63B5A0-5054-48DF-8B40-425706A33A22}"/>
              </a:ext>
            </a:extLst>
          </p:cNvPr>
          <p:cNvSpPr/>
          <p:nvPr/>
        </p:nvSpPr>
        <p:spPr>
          <a:xfrm>
            <a:off x="772380" y="2620647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Internals: Token structure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E579D5-7FA1-4DA5-96AA-616F149F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F33A7-C8BE-4BAA-90D5-53A9FD436AB6}"/>
              </a:ext>
            </a:extLst>
          </p:cNvPr>
          <p:cNvSpPr/>
          <p:nvPr/>
        </p:nvSpPr>
        <p:spPr>
          <a:xfrm>
            <a:off x="1557223" y="1154179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F1E46-282F-4A42-8A81-D45A7FB4A0CF}"/>
              </a:ext>
            </a:extLst>
          </p:cNvPr>
          <p:cNvSpPr/>
          <p:nvPr/>
        </p:nvSpPr>
        <p:spPr>
          <a:xfrm>
            <a:off x="1702903" y="1254044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99F2B-63CB-4F3E-BFC4-B2A8A17C4001}"/>
              </a:ext>
            </a:extLst>
          </p:cNvPr>
          <p:cNvSpPr/>
          <p:nvPr/>
        </p:nvSpPr>
        <p:spPr>
          <a:xfrm>
            <a:off x="1848583" y="1353909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73D0A9-4F48-4A88-A11C-B98ED546E000}"/>
              </a:ext>
            </a:extLst>
          </p:cNvPr>
          <p:cNvSpPr/>
          <p:nvPr/>
        </p:nvSpPr>
        <p:spPr>
          <a:xfrm>
            <a:off x="899257" y="2780526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EPROCESS structure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7ABF29-2611-4131-8245-DD6143BD1990}"/>
              </a:ext>
            </a:extLst>
          </p:cNvPr>
          <p:cNvSpPr/>
          <p:nvPr/>
        </p:nvSpPr>
        <p:spPr>
          <a:xfrm>
            <a:off x="1716439" y="3369537"/>
            <a:ext cx="18886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ImageName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F34061-F21B-4D69-905C-55A954393DBA}"/>
              </a:ext>
            </a:extLst>
          </p:cNvPr>
          <p:cNvSpPr/>
          <p:nvPr/>
        </p:nvSpPr>
        <p:spPr>
          <a:xfrm>
            <a:off x="1716438" y="3996044"/>
            <a:ext cx="18886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916DD2-EE6E-4ED1-8E4C-ACF1DB15F314}"/>
              </a:ext>
            </a:extLst>
          </p:cNvPr>
          <p:cNvSpPr/>
          <p:nvPr/>
        </p:nvSpPr>
        <p:spPr>
          <a:xfrm>
            <a:off x="1716438" y="4637487"/>
            <a:ext cx="1888660" cy="461665"/>
          </a:xfrm>
          <a:prstGeom prst="rect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F52124-6FF1-4762-8B6C-BF003932AF35}"/>
              </a:ext>
            </a:extLst>
          </p:cNvPr>
          <p:cNvSpPr/>
          <p:nvPr/>
        </p:nvSpPr>
        <p:spPr>
          <a:xfrm>
            <a:off x="390067" y="2361106"/>
            <a:ext cx="10999293" cy="4398723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07B56-1378-46CE-9F1C-10EF6299425F}"/>
              </a:ext>
            </a:extLst>
          </p:cNvPr>
          <p:cNvSpPr/>
          <p:nvPr/>
        </p:nvSpPr>
        <p:spPr>
          <a:xfrm>
            <a:off x="9974450" y="1821062"/>
            <a:ext cx="13576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E800F9-8F84-4B17-B0ED-E5D9BA0A1839}"/>
              </a:ext>
            </a:extLst>
          </p:cNvPr>
          <p:cNvSpPr/>
          <p:nvPr/>
        </p:nvSpPr>
        <p:spPr>
          <a:xfrm>
            <a:off x="9957825" y="2476033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6C2D54-8403-43BE-9D0D-A76A347C6E50}"/>
              </a:ext>
            </a:extLst>
          </p:cNvPr>
          <p:cNvSpPr/>
          <p:nvPr/>
        </p:nvSpPr>
        <p:spPr>
          <a:xfrm>
            <a:off x="390066" y="1005839"/>
            <a:ext cx="10999293" cy="1290415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887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8070DCF-E590-453A-81BA-C97C51362DD4}"/>
              </a:ext>
            </a:extLst>
          </p:cNvPr>
          <p:cNvSpPr/>
          <p:nvPr/>
        </p:nvSpPr>
        <p:spPr>
          <a:xfrm>
            <a:off x="626700" y="2486814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63B5A0-5054-48DF-8B40-425706A33A22}"/>
              </a:ext>
            </a:extLst>
          </p:cNvPr>
          <p:cNvSpPr/>
          <p:nvPr/>
        </p:nvSpPr>
        <p:spPr>
          <a:xfrm>
            <a:off x="772380" y="2620647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 Internals: Token structure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E579D5-7FA1-4DA5-96AA-616F149F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F7A784E-A6AE-8655-8D3A-2541DECD9208}"/>
              </a:ext>
            </a:extLst>
          </p:cNvPr>
          <p:cNvSpPr/>
          <p:nvPr/>
        </p:nvSpPr>
        <p:spPr>
          <a:xfrm rot="2667893" flipH="1">
            <a:off x="3536132" y="326235"/>
            <a:ext cx="7555652" cy="11549690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F33A7-C8BE-4BAA-90D5-53A9FD436AB6}"/>
              </a:ext>
            </a:extLst>
          </p:cNvPr>
          <p:cNvSpPr/>
          <p:nvPr/>
        </p:nvSpPr>
        <p:spPr>
          <a:xfrm>
            <a:off x="1557223" y="1154179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7F1E46-282F-4A42-8A81-D45A7FB4A0CF}"/>
              </a:ext>
            </a:extLst>
          </p:cNvPr>
          <p:cNvSpPr/>
          <p:nvPr/>
        </p:nvSpPr>
        <p:spPr>
          <a:xfrm>
            <a:off x="1702903" y="1254044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99F2B-63CB-4F3E-BFC4-B2A8A17C4001}"/>
              </a:ext>
            </a:extLst>
          </p:cNvPr>
          <p:cNvSpPr/>
          <p:nvPr/>
        </p:nvSpPr>
        <p:spPr>
          <a:xfrm>
            <a:off x="1848583" y="1353909"/>
            <a:ext cx="1782858" cy="8361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73D0A9-4F48-4A88-A11C-B98ED546E000}"/>
              </a:ext>
            </a:extLst>
          </p:cNvPr>
          <p:cNvSpPr/>
          <p:nvPr/>
        </p:nvSpPr>
        <p:spPr>
          <a:xfrm>
            <a:off x="899257" y="2780526"/>
            <a:ext cx="3793024" cy="38194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EPROCESS structure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8D0BD6-6717-41BE-8CEF-2BD9667CF8D5}"/>
              </a:ext>
            </a:extLst>
          </p:cNvPr>
          <p:cNvSpPr/>
          <p:nvPr/>
        </p:nvSpPr>
        <p:spPr>
          <a:xfrm>
            <a:off x="5753387" y="5588466"/>
            <a:ext cx="5064977" cy="98560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 structure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7ABF29-2611-4131-8245-DD6143BD1990}"/>
              </a:ext>
            </a:extLst>
          </p:cNvPr>
          <p:cNvSpPr/>
          <p:nvPr/>
        </p:nvSpPr>
        <p:spPr>
          <a:xfrm>
            <a:off x="1716439" y="3369537"/>
            <a:ext cx="18886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ImageName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F34061-F21B-4D69-905C-55A954393DBA}"/>
              </a:ext>
            </a:extLst>
          </p:cNvPr>
          <p:cNvSpPr/>
          <p:nvPr/>
        </p:nvSpPr>
        <p:spPr>
          <a:xfrm>
            <a:off x="1716438" y="3996044"/>
            <a:ext cx="18886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73B820-8B13-4959-A968-AAEF153ADEE8}"/>
              </a:ext>
            </a:extLst>
          </p:cNvPr>
          <p:cNvSpPr/>
          <p:nvPr/>
        </p:nvSpPr>
        <p:spPr>
          <a:xfrm>
            <a:off x="1328531" y="5358693"/>
            <a:ext cx="2664472" cy="49860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void* Object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73E2488-CC5A-4951-A18D-D5C3F5B55B8D}"/>
              </a:ext>
            </a:extLst>
          </p:cNvPr>
          <p:cNvSpPr/>
          <p:nvPr/>
        </p:nvSpPr>
        <p:spPr>
          <a:xfrm>
            <a:off x="1158226" y="4868319"/>
            <a:ext cx="3021331" cy="1334930"/>
          </a:xfrm>
          <a:prstGeom prst="roundRect">
            <a:avLst>
              <a:gd name="adj" fmla="val 1057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916DD2-EE6E-4ED1-8E4C-ACF1DB15F314}"/>
              </a:ext>
            </a:extLst>
          </p:cNvPr>
          <p:cNvSpPr/>
          <p:nvPr/>
        </p:nvSpPr>
        <p:spPr>
          <a:xfrm>
            <a:off x="1716438" y="4637487"/>
            <a:ext cx="1888660" cy="461665"/>
          </a:xfrm>
          <a:prstGeom prst="rect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EE3B91-1F06-4C83-982B-72E3052EF6C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993003" y="5607993"/>
            <a:ext cx="1758192" cy="1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3F52124-6FF1-4762-8B6C-BF003932AF35}"/>
              </a:ext>
            </a:extLst>
          </p:cNvPr>
          <p:cNvSpPr/>
          <p:nvPr/>
        </p:nvSpPr>
        <p:spPr>
          <a:xfrm>
            <a:off x="390067" y="2361106"/>
            <a:ext cx="10999293" cy="4398723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07B56-1378-46CE-9F1C-10EF6299425F}"/>
              </a:ext>
            </a:extLst>
          </p:cNvPr>
          <p:cNvSpPr/>
          <p:nvPr/>
        </p:nvSpPr>
        <p:spPr>
          <a:xfrm>
            <a:off x="9974450" y="1821062"/>
            <a:ext cx="13576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E800F9-8F84-4B17-B0ED-E5D9BA0A1839}"/>
              </a:ext>
            </a:extLst>
          </p:cNvPr>
          <p:cNvSpPr/>
          <p:nvPr/>
        </p:nvSpPr>
        <p:spPr>
          <a:xfrm>
            <a:off x="9957825" y="2476033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6C2D54-8403-43BE-9D0D-A76A347C6E50}"/>
              </a:ext>
            </a:extLst>
          </p:cNvPr>
          <p:cNvSpPr/>
          <p:nvPr/>
        </p:nvSpPr>
        <p:spPr>
          <a:xfrm>
            <a:off x="390066" y="1005839"/>
            <a:ext cx="10999293" cy="1290415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9018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0191" y="-40618"/>
            <a:ext cx="10058400" cy="1231900"/>
          </a:xfrm>
        </p:spPr>
        <p:txBody>
          <a:bodyPr/>
          <a:lstStyle/>
          <a:p>
            <a:r>
              <a:rPr lang="en-US" dirty="0"/>
              <a:t>MIC Internals: Token and Index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E579D5-7FA1-4DA5-96AA-616F149F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657" y="316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8D0BD6-6717-41BE-8CEF-2BD9667CF8D5}"/>
              </a:ext>
            </a:extLst>
          </p:cNvPr>
          <p:cNvSpPr/>
          <p:nvPr/>
        </p:nvSpPr>
        <p:spPr>
          <a:xfrm>
            <a:off x="423240" y="1165232"/>
            <a:ext cx="6190919" cy="20383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5811F6-C1AC-4D05-92B5-BBDB6C4B053C}"/>
              </a:ext>
            </a:extLst>
          </p:cNvPr>
          <p:cNvSpPr/>
          <p:nvPr/>
        </p:nvSpPr>
        <p:spPr>
          <a:xfrm>
            <a:off x="545162" y="1667764"/>
            <a:ext cx="576597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SID_AND_ATTRIBUTES *		     			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UserAndGroups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5D287A-523B-4B94-8856-C0C9AF313C23}"/>
              </a:ext>
            </a:extLst>
          </p:cNvPr>
          <p:cNvSpPr/>
          <p:nvPr/>
        </p:nvSpPr>
        <p:spPr>
          <a:xfrm>
            <a:off x="571950" y="3574087"/>
            <a:ext cx="5875556" cy="11887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SID_AND_ATTRIBUTES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4899B2-EC10-45EA-B4B3-7EC3AE105EB9}"/>
              </a:ext>
            </a:extLst>
          </p:cNvPr>
          <p:cNvSpPr/>
          <p:nvPr/>
        </p:nvSpPr>
        <p:spPr>
          <a:xfrm>
            <a:off x="423240" y="1165233"/>
            <a:ext cx="6190920" cy="50831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 structure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94A9FB-F92F-45A2-853F-423A57FD7074}"/>
              </a:ext>
            </a:extLst>
          </p:cNvPr>
          <p:cNvGrpSpPr/>
          <p:nvPr/>
        </p:nvGrpSpPr>
        <p:grpSpPr>
          <a:xfrm>
            <a:off x="246053" y="2307757"/>
            <a:ext cx="6715093" cy="1710122"/>
            <a:chOff x="246053" y="2307757"/>
            <a:chExt cx="6715093" cy="1710122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47C2DD58-3EA1-45F7-9DA7-BA70DB013FC3}"/>
                </a:ext>
              </a:extLst>
            </p:cNvPr>
            <p:cNvSpPr/>
            <p:nvPr/>
          </p:nvSpPr>
          <p:spPr>
            <a:xfrm>
              <a:off x="5664920" y="2307757"/>
              <a:ext cx="1296226" cy="993808"/>
            </a:xfrm>
            <a:prstGeom prst="arc">
              <a:avLst>
                <a:gd name="adj1" fmla="val 16318656"/>
                <a:gd name="adj2" fmla="val 5413142"/>
              </a:avLst>
            </a:prstGeom>
            <a:ln w="47625" cap="rnd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FDE4C0AF-53D5-4178-B765-01B3D5FA33E1}"/>
                </a:ext>
              </a:extLst>
            </p:cNvPr>
            <p:cNvSpPr/>
            <p:nvPr/>
          </p:nvSpPr>
          <p:spPr>
            <a:xfrm flipH="1" flipV="1">
              <a:off x="246053" y="3441936"/>
              <a:ext cx="770279" cy="575943"/>
            </a:xfrm>
            <a:prstGeom prst="arc">
              <a:avLst>
                <a:gd name="adj1" fmla="val 15279900"/>
                <a:gd name="adj2" fmla="val 4694341"/>
              </a:avLst>
            </a:prstGeom>
            <a:ln w="47625" cap="rnd"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261656-37A4-4544-9E2B-186D3462DA9E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571950" y="3301563"/>
            <a:ext cx="5739183" cy="143802"/>
          </a:xfrm>
          <a:prstGeom prst="line">
            <a:avLst/>
          </a:prstGeom>
          <a:ln w="476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D2D13E-36DD-F29C-FDB4-487891B4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3912EC-295F-FCAC-BC70-F1D8913B5C29}"/>
              </a:ext>
            </a:extLst>
          </p:cNvPr>
          <p:cNvSpPr/>
          <p:nvPr/>
        </p:nvSpPr>
        <p:spPr>
          <a:xfrm>
            <a:off x="6687543" y="3901505"/>
            <a:ext cx="417344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UserAndGroups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[0] </a:t>
            </a:r>
          </a:p>
        </p:txBody>
      </p:sp>
    </p:spTree>
    <p:extLst>
      <p:ext uri="{BB962C8B-B14F-4D97-AF65-F5344CB8AC3E}">
        <p14:creationId xmlns:p14="http://schemas.microsoft.com/office/powerpoint/2010/main" val="19703514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0191" y="-40618"/>
            <a:ext cx="10058400" cy="1231900"/>
          </a:xfrm>
        </p:spPr>
        <p:txBody>
          <a:bodyPr/>
          <a:lstStyle/>
          <a:p>
            <a:r>
              <a:rPr lang="en-US" dirty="0"/>
              <a:t>MIC Internals: Token and Index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E579D5-7FA1-4DA5-96AA-616F149F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657" y="316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8D0BD6-6717-41BE-8CEF-2BD9667CF8D5}"/>
              </a:ext>
            </a:extLst>
          </p:cNvPr>
          <p:cNvSpPr/>
          <p:nvPr/>
        </p:nvSpPr>
        <p:spPr>
          <a:xfrm>
            <a:off x="423240" y="1165232"/>
            <a:ext cx="6190919" cy="20383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A46208-E739-47ED-9764-597737316EDD}"/>
              </a:ext>
            </a:extLst>
          </p:cNvPr>
          <p:cNvSpPr/>
          <p:nvPr/>
        </p:nvSpPr>
        <p:spPr>
          <a:xfrm>
            <a:off x="545162" y="2526328"/>
            <a:ext cx="5562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ULONG </a:t>
            </a:r>
            <a:r>
              <a:rPr lang="en-US" sz="2800" b="1" dirty="0" err="1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IntegrityLevelIndex</a:t>
            </a:r>
            <a:endParaRPr lang="en-US" sz="2800" b="1" dirty="0">
              <a:solidFill>
                <a:srgbClr val="00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5811F6-C1AC-4D05-92B5-BBDB6C4B053C}"/>
              </a:ext>
            </a:extLst>
          </p:cNvPr>
          <p:cNvSpPr/>
          <p:nvPr/>
        </p:nvSpPr>
        <p:spPr>
          <a:xfrm>
            <a:off x="545162" y="1667764"/>
            <a:ext cx="576597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SID_AND_ATTRIBUTES *		     			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UserAndGroups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52CD9-638E-498B-B73F-EF059D458F40}"/>
              </a:ext>
            </a:extLst>
          </p:cNvPr>
          <p:cNvSpPr/>
          <p:nvPr/>
        </p:nvSpPr>
        <p:spPr>
          <a:xfrm>
            <a:off x="571949" y="4870230"/>
            <a:ext cx="5881457" cy="1185466"/>
          </a:xfrm>
          <a:prstGeom prst="rect">
            <a:avLst/>
          </a:prstGeom>
          <a:solidFill>
            <a:schemeClr val="bg1"/>
          </a:solidFill>
          <a:ln w="635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SID_AND_ATTRIBUTES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9C3791-0AB2-42BD-8AC1-7CCFB4BD06AF}"/>
              </a:ext>
            </a:extLst>
          </p:cNvPr>
          <p:cNvSpPr/>
          <p:nvPr/>
        </p:nvSpPr>
        <p:spPr>
          <a:xfrm>
            <a:off x="4263557" y="5418195"/>
            <a:ext cx="2035000" cy="522451"/>
          </a:xfrm>
          <a:prstGeom prst="rect">
            <a:avLst/>
          </a:prstGeom>
          <a:ln w="28575">
            <a:solidFill>
              <a:srgbClr val="00FF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VOID* Sid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B2429-7053-440F-999F-7C8FC689DE3B}"/>
              </a:ext>
            </a:extLst>
          </p:cNvPr>
          <p:cNvSpPr/>
          <p:nvPr/>
        </p:nvSpPr>
        <p:spPr>
          <a:xfrm>
            <a:off x="669546" y="5418196"/>
            <a:ext cx="3471988" cy="5224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ULONG Attributes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5D287A-523B-4B94-8856-C0C9AF313C23}"/>
              </a:ext>
            </a:extLst>
          </p:cNvPr>
          <p:cNvSpPr/>
          <p:nvPr/>
        </p:nvSpPr>
        <p:spPr>
          <a:xfrm>
            <a:off x="571950" y="3574087"/>
            <a:ext cx="5875556" cy="11887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600" b="1" dirty="0">
                <a:solidFill>
                  <a:schemeClr val="tx1">
                    <a:alpha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SID_AND_ATTRIBUTES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4899B2-EC10-45EA-B4B3-7EC3AE105EB9}"/>
              </a:ext>
            </a:extLst>
          </p:cNvPr>
          <p:cNvSpPr/>
          <p:nvPr/>
        </p:nvSpPr>
        <p:spPr>
          <a:xfrm>
            <a:off x="423240" y="1165233"/>
            <a:ext cx="6190920" cy="50831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 structure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94A9FB-F92F-45A2-853F-423A57FD7074}"/>
              </a:ext>
            </a:extLst>
          </p:cNvPr>
          <p:cNvGrpSpPr/>
          <p:nvPr/>
        </p:nvGrpSpPr>
        <p:grpSpPr>
          <a:xfrm>
            <a:off x="246053" y="2307757"/>
            <a:ext cx="6715093" cy="1710122"/>
            <a:chOff x="246053" y="2307757"/>
            <a:chExt cx="6715093" cy="1710122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47C2DD58-3EA1-45F7-9DA7-BA70DB013FC3}"/>
                </a:ext>
              </a:extLst>
            </p:cNvPr>
            <p:cNvSpPr/>
            <p:nvPr/>
          </p:nvSpPr>
          <p:spPr>
            <a:xfrm>
              <a:off x="5664920" y="2307757"/>
              <a:ext cx="1296226" cy="993808"/>
            </a:xfrm>
            <a:prstGeom prst="arc">
              <a:avLst>
                <a:gd name="adj1" fmla="val 16318656"/>
                <a:gd name="adj2" fmla="val 5413142"/>
              </a:avLst>
            </a:prstGeom>
            <a:ln w="47625" cap="rnd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FDE4C0AF-53D5-4178-B765-01B3D5FA33E1}"/>
                </a:ext>
              </a:extLst>
            </p:cNvPr>
            <p:cNvSpPr/>
            <p:nvPr/>
          </p:nvSpPr>
          <p:spPr>
            <a:xfrm flipH="1" flipV="1">
              <a:off x="246053" y="3441936"/>
              <a:ext cx="770279" cy="575943"/>
            </a:xfrm>
            <a:prstGeom prst="arc">
              <a:avLst>
                <a:gd name="adj1" fmla="val 15279900"/>
                <a:gd name="adj2" fmla="val 4694341"/>
              </a:avLst>
            </a:prstGeom>
            <a:ln w="47625" cap="rnd"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261656-37A4-4544-9E2B-186D3462DA9E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571950" y="3301563"/>
            <a:ext cx="5739183" cy="143802"/>
          </a:xfrm>
          <a:prstGeom prst="line">
            <a:avLst/>
          </a:prstGeom>
          <a:ln w="476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D0ACF8-1021-4DE7-8F5E-26332A54AE09}"/>
              </a:ext>
            </a:extLst>
          </p:cNvPr>
          <p:cNvSpPr/>
          <p:nvPr/>
        </p:nvSpPr>
        <p:spPr>
          <a:xfrm>
            <a:off x="6687543" y="3901505"/>
            <a:ext cx="417344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UserAndGroups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[0]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5858D6-632D-4C3B-8830-DEB7463D10D4}"/>
              </a:ext>
            </a:extLst>
          </p:cNvPr>
          <p:cNvSpPr/>
          <p:nvPr/>
        </p:nvSpPr>
        <p:spPr>
          <a:xfrm>
            <a:off x="6687543" y="5163144"/>
            <a:ext cx="546816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UserAndGroups</a:t>
            </a:r>
            <a:br>
              <a:rPr lang="en-US" sz="26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700" b="1" dirty="0" err="1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IntegrityLevelIndex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D6C7D83B-B0B1-9EAB-9AE0-EF559DD2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748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0191" y="-40618"/>
            <a:ext cx="10058400" cy="1231900"/>
          </a:xfrm>
        </p:spPr>
        <p:txBody>
          <a:bodyPr/>
          <a:lstStyle/>
          <a:p>
            <a:r>
              <a:rPr lang="en-US" dirty="0"/>
              <a:t>MIC Internals: Token and Index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E579D5-7FA1-4DA5-96AA-616F149F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657" y="316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8D0BD6-6717-41BE-8CEF-2BD9667CF8D5}"/>
              </a:ext>
            </a:extLst>
          </p:cNvPr>
          <p:cNvSpPr/>
          <p:nvPr/>
        </p:nvSpPr>
        <p:spPr>
          <a:xfrm>
            <a:off x="423240" y="1165232"/>
            <a:ext cx="6190919" cy="20383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A46208-E739-47ED-9764-597737316EDD}"/>
              </a:ext>
            </a:extLst>
          </p:cNvPr>
          <p:cNvSpPr/>
          <p:nvPr/>
        </p:nvSpPr>
        <p:spPr>
          <a:xfrm>
            <a:off x="545162" y="2526328"/>
            <a:ext cx="5562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ULONG </a:t>
            </a:r>
            <a:r>
              <a:rPr lang="en-US" sz="2800" b="1" dirty="0" err="1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IntegrityLevelIndex</a:t>
            </a:r>
            <a:endParaRPr lang="en-US" sz="2800" b="1" dirty="0">
              <a:solidFill>
                <a:srgbClr val="00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5811F6-C1AC-4D05-92B5-BBDB6C4B053C}"/>
              </a:ext>
            </a:extLst>
          </p:cNvPr>
          <p:cNvSpPr/>
          <p:nvPr/>
        </p:nvSpPr>
        <p:spPr>
          <a:xfrm>
            <a:off x="545162" y="1667764"/>
            <a:ext cx="576597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SID_AND_ATTRIBUTES *		     			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UserAndGroups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52CD9-638E-498B-B73F-EF059D458F40}"/>
              </a:ext>
            </a:extLst>
          </p:cNvPr>
          <p:cNvSpPr/>
          <p:nvPr/>
        </p:nvSpPr>
        <p:spPr>
          <a:xfrm>
            <a:off x="571949" y="4870230"/>
            <a:ext cx="5881457" cy="1185466"/>
          </a:xfrm>
          <a:prstGeom prst="rect">
            <a:avLst/>
          </a:prstGeom>
          <a:solidFill>
            <a:schemeClr val="bg1"/>
          </a:solidFill>
          <a:ln w="635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SID_AND_ATTRIBUTES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9C3791-0AB2-42BD-8AC1-7CCFB4BD06AF}"/>
              </a:ext>
            </a:extLst>
          </p:cNvPr>
          <p:cNvSpPr/>
          <p:nvPr/>
        </p:nvSpPr>
        <p:spPr>
          <a:xfrm>
            <a:off x="4263557" y="5418195"/>
            <a:ext cx="2035000" cy="522451"/>
          </a:xfrm>
          <a:prstGeom prst="rect">
            <a:avLst/>
          </a:prstGeom>
          <a:ln w="28575">
            <a:solidFill>
              <a:srgbClr val="00FF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VOID* Sid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B2429-7053-440F-999F-7C8FC689DE3B}"/>
              </a:ext>
            </a:extLst>
          </p:cNvPr>
          <p:cNvSpPr/>
          <p:nvPr/>
        </p:nvSpPr>
        <p:spPr>
          <a:xfrm>
            <a:off x="669546" y="5418196"/>
            <a:ext cx="3471988" cy="5224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ULONG Attributes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5D287A-523B-4B94-8856-C0C9AF313C23}"/>
              </a:ext>
            </a:extLst>
          </p:cNvPr>
          <p:cNvSpPr/>
          <p:nvPr/>
        </p:nvSpPr>
        <p:spPr>
          <a:xfrm>
            <a:off x="571950" y="3574087"/>
            <a:ext cx="5875556" cy="11887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600" b="1" dirty="0">
                <a:solidFill>
                  <a:schemeClr val="tx1">
                    <a:alpha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SID_AND_ATTRIBUTES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4899B2-EC10-45EA-B4B3-7EC3AE105EB9}"/>
              </a:ext>
            </a:extLst>
          </p:cNvPr>
          <p:cNvSpPr/>
          <p:nvPr/>
        </p:nvSpPr>
        <p:spPr>
          <a:xfrm>
            <a:off x="423240" y="1165233"/>
            <a:ext cx="6190920" cy="50831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 structure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1A6647-BA14-4F90-BD62-C90D56DC673D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298557" y="5679421"/>
            <a:ext cx="947041" cy="0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9499474-D04C-4383-A41C-0E76CD450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110192"/>
              </p:ext>
            </p:extLst>
          </p:nvPr>
        </p:nvGraphicFramePr>
        <p:xfrm>
          <a:off x="7401392" y="3796448"/>
          <a:ext cx="4433451" cy="21305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0692">
                  <a:extLst>
                    <a:ext uri="{9D8B030D-6E8A-4147-A177-3AD203B41FA5}">
                      <a16:colId xmlns:a16="http://schemas.microsoft.com/office/drawing/2014/main" val="644288709"/>
                    </a:ext>
                  </a:extLst>
                </a:gridCol>
                <a:gridCol w="1862759">
                  <a:extLst>
                    <a:ext uri="{9D8B030D-6E8A-4147-A177-3AD203B41FA5}">
                      <a16:colId xmlns:a16="http://schemas.microsoft.com/office/drawing/2014/main" val="165409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SID value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Integrity Level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59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880" algn="l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S-1-16-8192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Medium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30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880" algn="l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S-1-16-12288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High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61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82880" algn="l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S-1-16-16384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74320" algn="l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System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7319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52AB900-E6F1-A28D-5255-1321F041765B}"/>
              </a:ext>
            </a:extLst>
          </p:cNvPr>
          <p:cNvSpPr/>
          <p:nvPr/>
        </p:nvSpPr>
        <p:spPr>
          <a:xfrm>
            <a:off x="7245598" y="3370110"/>
            <a:ext cx="4736592" cy="2705570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D7E6-6784-4CC6-B92A-DD0BD31A964D}"/>
              </a:ext>
            </a:extLst>
          </p:cNvPr>
          <p:cNvSpPr/>
          <p:nvPr/>
        </p:nvSpPr>
        <p:spPr>
          <a:xfrm>
            <a:off x="7497355" y="3109964"/>
            <a:ext cx="4265911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00FFFF"/>
            </a:solidFill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Integrity level SID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94A9FB-F92F-45A2-853F-423A57FD7074}"/>
              </a:ext>
            </a:extLst>
          </p:cNvPr>
          <p:cNvGrpSpPr/>
          <p:nvPr/>
        </p:nvGrpSpPr>
        <p:grpSpPr>
          <a:xfrm>
            <a:off x="246053" y="2307757"/>
            <a:ext cx="6715093" cy="1710122"/>
            <a:chOff x="246053" y="2307757"/>
            <a:chExt cx="6715093" cy="1710122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47C2DD58-3EA1-45F7-9DA7-BA70DB013FC3}"/>
                </a:ext>
              </a:extLst>
            </p:cNvPr>
            <p:cNvSpPr/>
            <p:nvPr/>
          </p:nvSpPr>
          <p:spPr>
            <a:xfrm>
              <a:off x="5664920" y="2307757"/>
              <a:ext cx="1296226" cy="993808"/>
            </a:xfrm>
            <a:prstGeom prst="arc">
              <a:avLst>
                <a:gd name="adj1" fmla="val 16318656"/>
                <a:gd name="adj2" fmla="val 5413142"/>
              </a:avLst>
            </a:prstGeom>
            <a:ln w="47625" cap="rnd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FDE4C0AF-53D5-4178-B765-01B3D5FA33E1}"/>
                </a:ext>
              </a:extLst>
            </p:cNvPr>
            <p:cNvSpPr/>
            <p:nvPr/>
          </p:nvSpPr>
          <p:spPr>
            <a:xfrm flipH="1" flipV="1">
              <a:off x="246053" y="3441936"/>
              <a:ext cx="770279" cy="575943"/>
            </a:xfrm>
            <a:prstGeom prst="arc">
              <a:avLst>
                <a:gd name="adj1" fmla="val 15279900"/>
                <a:gd name="adj2" fmla="val 4694341"/>
              </a:avLst>
            </a:prstGeom>
            <a:ln w="47625" cap="rnd">
              <a:head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6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261656-37A4-4544-9E2B-186D3462DA9E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571950" y="3301563"/>
            <a:ext cx="5739183" cy="143802"/>
          </a:xfrm>
          <a:prstGeom prst="line">
            <a:avLst/>
          </a:prstGeom>
          <a:ln w="47625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E877F688-1D92-DFBF-459A-7FF56BB9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08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DBBEC8-4ADC-EF9F-0AE7-D8B88EE5F03F}"/>
              </a:ext>
            </a:extLst>
          </p:cNvPr>
          <p:cNvGrpSpPr/>
          <p:nvPr/>
        </p:nvGrpSpPr>
        <p:grpSpPr>
          <a:xfrm>
            <a:off x="604918" y="519038"/>
            <a:ext cx="10611722" cy="2483242"/>
            <a:chOff x="696607" y="409587"/>
            <a:chExt cx="10798785" cy="236784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85ED33F-143C-B23F-3B20-778BE491D259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DC14B9A2-83C1-723C-BC90-9515D61F3086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8958"/>
                  <a:gd name="adj2" fmla="val 85052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A2B5BE-7C16-4CB3-41AE-0EBBEF5761D5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4F7ED5E-5D27-5A52-99C0-B011D0C105BA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4667BE-7AD7-766D-4FD1-CF4766AFF091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A3E922-C24B-F264-0D35-7C3FC671036B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78FD6E1-A1BD-49AF-A6B9-A409017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20" y="1130739"/>
            <a:ext cx="11777588" cy="1379304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How Windows OS gets Integrity Levels?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308585-9C43-76FF-52CD-4A9390572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57" y="3471686"/>
            <a:ext cx="3881105" cy="34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31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MIC: </a:t>
            </a:r>
            <a:r>
              <a:rPr lang="en-US" sz="4900" cap="none" dirty="0"/>
              <a:t>Get Integrity Level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48C-6FFD-4C6D-B378-A9250807578E}"/>
              </a:ext>
            </a:extLst>
          </p:cNvPr>
          <p:cNvSpPr txBox="1"/>
          <p:nvPr/>
        </p:nvSpPr>
        <p:spPr>
          <a:xfrm>
            <a:off x="151232" y="1521236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Some App</a:t>
            </a:r>
            <a:endParaRPr lang="en-US" sz="24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5492498-8999-409D-A5CD-34C0BF15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109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8AA6A4-FEDF-49F2-96A2-92753D8A35A6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>
          <a:xfrm>
            <a:off x="2011270" y="1752069"/>
            <a:ext cx="8019310" cy="0"/>
          </a:xfrm>
          <a:prstGeom prst="straightConnector1">
            <a:avLst/>
          </a:prstGeom>
          <a:ln w="25400">
            <a:solidFill>
              <a:srgbClr val="2FD8F9"/>
            </a:solidFill>
            <a:headEnd w="med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55BFEAF-5E2B-4F1F-8A70-E17900863B8B}"/>
              </a:ext>
            </a:extLst>
          </p:cNvPr>
          <p:cNvSpPr txBox="1"/>
          <p:nvPr/>
        </p:nvSpPr>
        <p:spPr>
          <a:xfrm>
            <a:off x="2161420" y="1313110"/>
            <a:ext cx="750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GetTokenInformation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TokenIntegrityLevel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332EE-2E80-46B2-B801-0A7968D3084F}"/>
              </a:ext>
            </a:extLst>
          </p:cNvPr>
          <p:cNvSpPr txBox="1"/>
          <p:nvPr/>
        </p:nvSpPr>
        <p:spPr>
          <a:xfrm>
            <a:off x="10030580" y="1521236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MsMpEng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52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1A7A80-1C99-F4BA-77CA-DFB69382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B2AFC-0EE2-44E7-BA76-B37F53C7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497D0A-6225-4713-E251-73E9FB773C11}"/>
              </a:ext>
            </a:extLst>
          </p:cNvPr>
          <p:cNvSpPr/>
          <p:nvPr/>
        </p:nvSpPr>
        <p:spPr>
          <a:xfrm>
            <a:off x="24544" y="71437"/>
            <a:ext cx="5128259" cy="522036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05750-5570-4335-BD58-2CC33EEC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991" y="3336378"/>
            <a:ext cx="1190664" cy="1190664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ECAD7A9-5635-F5DE-3B48-034380BE1BAA}"/>
              </a:ext>
            </a:extLst>
          </p:cNvPr>
          <p:cNvSpPr/>
          <p:nvPr/>
        </p:nvSpPr>
        <p:spPr>
          <a:xfrm rot="10800000" flipH="1" flipV="1">
            <a:off x="8446085" y="-697809"/>
            <a:ext cx="4501663" cy="8130240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ADD75C-4EA4-42AD-BAC6-1D08B7D8A8ED}"/>
              </a:ext>
            </a:extLst>
          </p:cNvPr>
          <p:cNvSpPr/>
          <p:nvPr/>
        </p:nvSpPr>
        <p:spPr>
          <a:xfrm>
            <a:off x="14245" y="4355853"/>
            <a:ext cx="12177755" cy="2482971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6" algn="r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F5B9FE-1AAB-4ACF-849C-4368F414252F}"/>
              </a:ext>
            </a:extLst>
          </p:cNvPr>
          <p:cNvSpPr/>
          <p:nvPr/>
        </p:nvSpPr>
        <p:spPr>
          <a:xfrm>
            <a:off x="0" y="3258573"/>
            <a:ext cx="12177754" cy="1097280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MIC: </a:t>
            </a:r>
            <a:r>
              <a:rPr lang="en-US" sz="4900" cap="none" dirty="0"/>
              <a:t>Get Integrity Level 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5492498-8999-409D-A5CD-34C0BF15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B0244-800B-4A0B-8BE4-6B6A0264B57E}"/>
              </a:ext>
            </a:extLst>
          </p:cNvPr>
          <p:cNvSpPr txBox="1"/>
          <p:nvPr/>
        </p:nvSpPr>
        <p:spPr>
          <a:xfrm>
            <a:off x="3304021" y="5310393"/>
            <a:ext cx="38857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SepCopyTokenIntegrity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221F95-BF87-4CA0-B6D1-C7A9206A63C1}"/>
              </a:ext>
            </a:extLst>
          </p:cNvPr>
          <p:cNvSpPr txBox="1"/>
          <p:nvPr/>
        </p:nvSpPr>
        <p:spPr>
          <a:xfrm>
            <a:off x="3293861" y="4662861"/>
            <a:ext cx="388578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NtQueryInformationToken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1980A-7934-490B-9B6D-F74103659DAA}"/>
              </a:ext>
            </a:extLst>
          </p:cNvPr>
          <p:cNvSpPr txBox="1"/>
          <p:nvPr/>
        </p:nvSpPr>
        <p:spPr>
          <a:xfrm>
            <a:off x="3293860" y="3644972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NtQueryInformationToken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AEF966-D5EC-42ED-BB5E-37E5ED9D5D10}"/>
              </a:ext>
            </a:extLst>
          </p:cNvPr>
          <p:cNvSpPr/>
          <p:nvPr/>
        </p:nvSpPr>
        <p:spPr>
          <a:xfrm>
            <a:off x="0" y="2162321"/>
            <a:ext cx="12192000" cy="1097280"/>
          </a:xfrm>
          <a:prstGeom prst="rect">
            <a:avLst/>
          </a:prstGeom>
          <a:solidFill>
            <a:srgbClr val="008000">
              <a:alpha val="40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kernelbase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BC1BD-80DE-42C0-9FE1-7339AB8C352E}"/>
              </a:ext>
            </a:extLst>
          </p:cNvPr>
          <p:cNvSpPr txBox="1"/>
          <p:nvPr/>
        </p:nvSpPr>
        <p:spPr>
          <a:xfrm>
            <a:off x="3293635" y="2519603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GetTokenInformation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905706-04D7-4097-ABD9-07AE11C1FFC4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5236641" y="2919713"/>
            <a:ext cx="225" cy="725259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25E2E-D0BD-4DCD-9146-DF6C3D467DB4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236640" y="4045082"/>
            <a:ext cx="226" cy="617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F66EB8-4DE5-4C50-BC93-06265F0CD286}"/>
              </a:ext>
            </a:extLst>
          </p:cNvPr>
          <p:cNvCxnSpPr>
            <a:cxnSpLocks/>
          </p:cNvCxnSpPr>
          <p:nvPr/>
        </p:nvCxnSpPr>
        <p:spPr>
          <a:xfrm>
            <a:off x="5236640" y="5062971"/>
            <a:ext cx="1" cy="24959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4C8A1D-B631-475E-92A8-914D0AFBAEE0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5236529" y="5710503"/>
            <a:ext cx="1021" cy="2592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05FB40-FE75-426B-88F0-0C463EAE9DAE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5236641" y="1721291"/>
            <a:ext cx="909" cy="798312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4BE805-027C-4E14-BF5C-89F5E28127B4}"/>
              </a:ext>
            </a:extLst>
          </p:cNvPr>
          <p:cNvSpPr txBox="1"/>
          <p:nvPr/>
        </p:nvSpPr>
        <p:spPr>
          <a:xfrm>
            <a:off x="3293635" y="5969768"/>
            <a:ext cx="38857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SepLocateTokenIntegrity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8FEC14-4A3A-4193-8E85-713369107E31}"/>
              </a:ext>
            </a:extLst>
          </p:cNvPr>
          <p:cNvSpPr txBox="1"/>
          <p:nvPr/>
        </p:nvSpPr>
        <p:spPr>
          <a:xfrm>
            <a:off x="151232" y="1521236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Some App</a:t>
            </a:r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6ACA7A-C0A6-4AF9-BFD8-32214B6F5C12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2011270" y="1752069"/>
            <a:ext cx="8019310" cy="0"/>
          </a:xfrm>
          <a:prstGeom prst="straightConnector1">
            <a:avLst/>
          </a:prstGeom>
          <a:ln w="25400">
            <a:solidFill>
              <a:srgbClr val="2FD8F9"/>
            </a:solidFill>
            <a:headEnd w="med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4BEEF7-B56C-44A7-9008-D80D419A521D}"/>
              </a:ext>
            </a:extLst>
          </p:cNvPr>
          <p:cNvSpPr txBox="1"/>
          <p:nvPr/>
        </p:nvSpPr>
        <p:spPr>
          <a:xfrm>
            <a:off x="2161420" y="1313110"/>
            <a:ext cx="750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GetTokenInformation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TokenIntegrityLevel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4BE591-888B-4B04-81A3-28C8D5B4CF15}"/>
              </a:ext>
            </a:extLst>
          </p:cNvPr>
          <p:cNvSpPr txBox="1"/>
          <p:nvPr/>
        </p:nvSpPr>
        <p:spPr>
          <a:xfrm>
            <a:off x="10030580" y="1521236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MsMpEng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9450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ADD75C-4EA4-42AD-BAC6-1D08B7D8A8ED}"/>
              </a:ext>
            </a:extLst>
          </p:cNvPr>
          <p:cNvSpPr/>
          <p:nvPr/>
        </p:nvSpPr>
        <p:spPr>
          <a:xfrm>
            <a:off x="14245" y="4355853"/>
            <a:ext cx="12177755" cy="2482971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6" algn="r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F5B9FE-1AAB-4ACF-849C-4368F414252F}"/>
              </a:ext>
            </a:extLst>
          </p:cNvPr>
          <p:cNvSpPr/>
          <p:nvPr/>
        </p:nvSpPr>
        <p:spPr>
          <a:xfrm>
            <a:off x="0" y="3258573"/>
            <a:ext cx="12177754" cy="1097280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MIC: </a:t>
            </a:r>
            <a:r>
              <a:rPr lang="en-US" sz="4900" cap="none" dirty="0"/>
              <a:t>Get Integrity Level 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5492498-8999-409D-A5CD-34C0BF15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B0244-800B-4A0B-8BE4-6B6A0264B57E}"/>
              </a:ext>
            </a:extLst>
          </p:cNvPr>
          <p:cNvSpPr txBox="1"/>
          <p:nvPr/>
        </p:nvSpPr>
        <p:spPr>
          <a:xfrm>
            <a:off x="3304021" y="5310393"/>
            <a:ext cx="388578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SepCopyTokenIntegrity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221F95-BF87-4CA0-B6D1-C7A9206A63C1}"/>
              </a:ext>
            </a:extLst>
          </p:cNvPr>
          <p:cNvSpPr txBox="1"/>
          <p:nvPr/>
        </p:nvSpPr>
        <p:spPr>
          <a:xfrm>
            <a:off x="3293861" y="4662861"/>
            <a:ext cx="388578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NtQueryInformationToken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1980A-7934-490B-9B6D-F74103659DAA}"/>
              </a:ext>
            </a:extLst>
          </p:cNvPr>
          <p:cNvSpPr txBox="1"/>
          <p:nvPr/>
        </p:nvSpPr>
        <p:spPr>
          <a:xfrm>
            <a:off x="3293860" y="3644972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NtQueryInformationToken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AEF966-D5EC-42ED-BB5E-37E5ED9D5D10}"/>
              </a:ext>
            </a:extLst>
          </p:cNvPr>
          <p:cNvSpPr/>
          <p:nvPr/>
        </p:nvSpPr>
        <p:spPr>
          <a:xfrm>
            <a:off x="0" y="2162321"/>
            <a:ext cx="12192000" cy="1097280"/>
          </a:xfrm>
          <a:prstGeom prst="rect">
            <a:avLst/>
          </a:prstGeom>
          <a:solidFill>
            <a:srgbClr val="008000">
              <a:alpha val="40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kernelbase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BC1BD-80DE-42C0-9FE1-7339AB8C352E}"/>
              </a:ext>
            </a:extLst>
          </p:cNvPr>
          <p:cNvSpPr txBox="1"/>
          <p:nvPr/>
        </p:nvSpPr>
        <p:spPr>
          <a:xfrm>
            <a:off x="3293635" y="2519603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GetTokenInformation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905706-04D7-4097-ABD9-07AE11C1FFC4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5236641" y="2919713"/>
            <a:ext cx="225" cy="725259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25E2E-D0BD-4DCD-9146-DF6C3D467DB4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236640" y="4045082"/>
            <a:ext cx="226" cy="617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F66EB8-4DE5-4C50-BC93-06265F0CD286}"/>
              </a:ext>
            </a:extLst>
          </p:cNvPr>
          <p:cNvCxnSpPr>
            <a:cxnSpLocks/>
          </p:cNvCxnSpPr>
          <p:nvPr/>
        </p:nvCxnSpPr>
        <p:spPr>
          <a:xfrm>
            <a:off x="5236640" y="5062971"/>
            <a:ext cx="1" cy="24959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05FB40-FE75-426B-88F0-0C463EAE9DAE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5236641" y="1721291"/>
            <a:ext cx="909" cy="798312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317D921-6A24-8E5D-9637-C01901849342}"/>
              </a:ext>
            </a:extLst>
          </p:cNvPr>
          <p:cNvSpPr/>
          <p:nvPr/>
        </p:nvSpPr>
        <p:spPr>
          <a:xfrm>
            <a:off x="3293861" y="5985193"/>
            <a:ext cx="6247588" cy="556857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SepLocateTokenIntegrity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41F378-49AB-47B6-825F-03E18C12B2CC}"/>
              </a:ext>
            </a:extLst>
          </p:cNvPr>
          <p:cNvSpPr txBox="1"/>
          <p:nvPr/>
        </p:nvSpPr>
        <p:spPr>
          <a:xfrm>
            <a:off x="151232" y="1521236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Some App</a:t>
            </a:r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2BB58E-8EB6-480C-81A4-C2B5F6D39B38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>
            <a:off x="2011270" y="1752069"/>
            <a:ext cx="8019310" cy="0"/>
          </a:xfrm>
          <a:prstGeom prst="straightConnector1">
            <a:avLst/>
          </a:prstGeom>
          <a:ln w="25400">
            <a:solidFill>
              <a:srgbClr val="2FD8F9"/>
            </a:solidFill>
            <a:headEnd w="med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F58B5C-1936-4F57-99F7-B59AB123FD05}"/>
              </a:ext>
            </a:extLst>
          </p:cNvPr>
          <p:cNvSpPr txBox="1"/>
          <p:nvPr/>
        </p:nvSpPr>
        <p:spPr>
          <a:xfrm>
            <a:off x="2161420" y="1313110"/>
            <a:ext cx="750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GetTokenInformation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TokenIntegrityLevel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43B113-2711-49FF-9FA8-117AED6E0863}"/>
              </a:ext>
            </a:extLst>
          </p:cNvPr>
          <p:cNvSpPr txBox="1"/>
          <p:nvPr/>
        </p:nvSpPr>
        <p:spPr>
          <a:xfrm>
            <a:off x="10030580" y="1521236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MsMpEng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5009CB-07BA-9707-246B-0831BAAC1F18}"/>
              </a:ext>
            </a:extLst>
          </p:cNvPr>
          <p:cNvCxnSpPr>
            <a:cxnSpLocks/>
          </p:cNvCxnSpPr>
          <p:nvPr/>
        </p:nvCxnSpPr>
        <p:spPr>
          <a:xfrm flipH="1">
            <a:off x="5236529" y="5710503"/>
            <a:ext cx="1021" cy="2592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090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2B0A1-FDA3-E08C-0EF3-31D90647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" y="409063"/>
            <a:ext cx="10956452" cy="60446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71989-E04A-3DF5-A496-CDB7B5494556}"/>
              </a:ext>
            </a:extLst>
          </p:cNvPr>
          <p:cNvSpPr/>
          <p:nvPr/>
        </p:nvSpPr>
        <p:spPr>
          <a:xfrm>
            <a:off x="766988" y="409063"/>
            <a:ext cx="11018612" cy="482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65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2B0A1-FDA3-E08C-0EF3-31D90647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" y="409063"/>
            <a:ext cx="10956452" cy="60446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71989-E04A-3DF5-A496-CDB7B5494556}"/>
              </a:ext>
            </a:extLst>
          </p:cNvPr>
          <p:cNvSpPr/>
          <p:nvPr/>
        </p:nvSpPr>
        <p:spPr>
          <a:xfrm>
            <a:off x="1295400" y="1711960"/>
            <a:ext cx="86487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65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8B6CDB-0D9F-F064-8460-D4AF734F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" y="409063"/>
            <a:ext cx="10956452" cy="60446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71989-E04A-3DF5-A496-CDB7B5494556}"/>
              </a:ext>
            </a:extLst>
          </p:cNvPr>
          <p:cNvSpPr/>
          <p:nvPr/>
        </p:nvSpPr>
        <p:spPr>
          <a:xfrm>
            <a:off x="1295400" y="2133600"/>
            <a:ext cx="4800600" cy="1722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601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A8E651-882A-41CD-DA07-8A381178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" y="409063"/>
            <a:ext cx="10956452" cy="60446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71989-E04A-3DF5-A496-CDB7B5494556}"/>
              </a:ext>
            </a:extLst>
          </p:cNvPr>
          <p:cNvSpPr/>
          <p:nvPr/>
        </p:nvSpPr>
        <p:spPr>
          <a:xfrm>
            <a:off x="1295400" y="3890358"/>
            <a:ext cx="9235440" cy="1692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76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ADD75C-4EA4-42AD-BAC6-1D08B7D8A8ED}"/>
              </a:ext>
            </a:extLst>
          </p:cNvPr>
          <p:cNvSpPr/>
          <p:nvPr/>
        </p:nvSpPr>
        <p:spPr>
          <a:xfrm>
            <a:off x="14245" y="4355853"/>
            <a:ext cx="12177755" cy="2482971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6" algn="r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F5B9FE-1AAB-4ACF-849C-4368F414252F}"/>
              </a:ext>
            </a:extLst>
          </p:cNvPr>
          <p:cNvSpPr/>
          <p:nvPr/>
        </p:nvSpPr>
        <p:spPr>
          <a:xfrm>
            <a:off x="0" y="3258573"/>
            <a:ext cx="12177754" cy="1097280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MIC: </a:t>
            </a:r>
            <a:r>
              <a:rPr lang="en-US" sz="4900" cap="none" dirty="0"/>
              <a:t>Get Integrity Level 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5492498-8999-409D-A5CD-34C0BF15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221F95-BF87-4CA0-B6D1-C7A9206A63C1}"/>
              </a:ext>
            </a:extLst>
          </p:cNvPr>
          <p:cNvSpPr txBox="1"/>
          <p:nvPr/>
        </p:nvSpPr>
        <p:spPr>
          <a:xfrm>
            <a:off x="3293861" y="4662861"/>
            <a:ext cx="388578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NtQueryInformationToken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1980A-7934-490B-9B6D-F74103659DAA}"/>
              </a:ext>
            </a:extLst>
          </p:cNvPr>
          <p:cNvSpPr txBox="1"/>
          <p:nvPr/>
        </p:nvSpPr>
        <p:spPr>
          <a:xfrm>
            <a:off x="3293860" y="3644972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NtQueryInformationToken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AEF966-D5EC-42ED-BB5E-37E5ED9D5D10}"/>
              </a:ext>
            </a:extLst>
          </p:cNvPr>
          <p:cNvSpPr/>
          <p:nvPr/>
        </p:nvSpPr>
        <p:spPr>
          <a:xfrm>
            <a:off x="0" y="2162321"/>
            <a:ext cx="12192000" cy="1097280"/>
          </a:xfrm>
          <a:prstGeom prst="rect">
            <a:avLst/>
          </a:prstGeom>
          <a:solidFill>
            <a:srgbClr val="008000">
              <a:alpha val="40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kernelbase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BC1BD-80DE-42C0-9FE1-7339AB8C352E}"/>
              </a:ext>
            </a:extLst>
          </p:cNvPr>
          <p:cNvSpPr txBox="1"/>
          <p:nvPr/>
        </p:nvSpPr>
        <p:spPr>
          <a:xfrm>
            <a:off x="3293635" y="2519603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GetTokenInformation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905706-04D7-4097-ABD9-07AE11C1FFC4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5236641" y="2919713"/>
            <a:ext cx="225" cy="725259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25E2E-D0BD-4DCD-9146-DF6C3D467DB4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236640" y="4045082"/>
            <a:ext cx="226" cy="617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F66EB8-4DE5-4C50-BC93-06265F0CD286}"/>
              </a:ext>
            </a:extLst>
          </p:cNvPr>
          <p:cNvCxnSpPr>
            <a:cxnSpLocks/>
          </p:cNvCxnSpPr>
          <p:nvPr/>
        </p:nvCxnSpPr>
        <p:spPr>
          <a:xfrm>
            <a:off x="5236640" y="5062971"/>
            <a:ext cx="1" cy="24959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4C8A1D-B631-475E-92A8-914D0AFBAEE0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5236529" y="5893383"/>
            <a:ext cx="1021" cy="2592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05FB40-FE75-426B-88F0-0C463EAE9DAE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5236641" y="1721291"/>
            <a:ext cx="909" cy="798312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44BE805-027C-4E14-BF5C-89F5E28127B4}"/>
              </a:ext>
            </a:extLst>
          </p:cNvPr>
          <p:cNvSpPr txBox="1"/>
          <p:nvPr/>
        </p:nvSpPr>
        <p:spPr>
          <a:xfrm>
            <a:off x="3293635" y="6152648"/>
            <a:ext cx="388578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SepLocateTokenIntegrity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898CC9-EC7D-F8B2-6C71-4147A263F649}"/>
              </a:ext>
            </a:extLst>
          </p:cNvPr>
          <p:cNvSpPr/>
          <p:nvPr/>
        </p:nvSpPr>
        <p:spPr>
          <a:xfrm>
            <a:off x="3293861" y="5326277"/>
            <a:ext cx="6247588" cy="556857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SepCopyTokenIntegrity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B16F5-0A5F-4ADB-B7EE-F98F23FB2B86}"/>
              </a:ext>
            </a:extLst>
          </p:cNvPr>
          <p:cNvSpPr txBox="1"/>
          <p:nvPr/>
        </p:nvSpPr>
        <p:spPr>
          <a:xfrm>
            <a:off x="151232" y="1521236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Some App</a:t>
            </a:r>
            <a:endParaRPr lang="en-US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8ADE66-132C-450D-9A2C-9B1C637B4819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2011270" y="1752069"/>
            <a:ext cx="8019310" cy="0"/>
          </a:xfrm>
          <a:prstGeom prst="straightConnector1">
            <a:avLst/>
          </a:prstGeom>
          <a:ln w="25400">
            <a:solidFill>
              <a:srgbClr val="2FD8F9"/>
            </a:solidFill>
            <a:headEnd w="med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2990F2-CD82-4EDA-945F-E4CF772221D4}"/>
              </a:ext>
            </a:extLst>
          </p:cNvPr>
          <p:cNvSpPr txBox="1"/>
          <p:nvPr/>
        </p:nvSpPr>
        <p:spPr>
          <a:xfrm>
            <a:off x="2161420" y="1313110"/>
            <a:ext cx="750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GetTokenInformation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TokenIntegrityLevel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3CD055-534D-4B2D-951F-93874F8ECF98}"/>
              </a:ext>
            </a:extLst>
          </p:cNvPr>
          <p:cNvSpPr txBox="1"/>
          <p:nvPr/>
        </p:nvSpPr>
        <p:spPr>
          <a:xfrm>
            <a:off x="10030580" y="1521236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MsMpEng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5646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A76912-FAE5-83F4-E6F6-1D94FAD5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83" y="0"/>
            <a:ext cx="8985434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F878DF-E7E2-6ACD-78B1-F0DBA0069D16}"/>
              </a:ext>
            </a:extLst>
          </p:cNvPr>
          <p:cNvSpPr/>
          <p:nvPr/>
        </p:nvSpPr>
        <p:spPr>
          <a:xfrm>
            <a:off x="1005841" y="60960"/>
            <a:ext cx="6807200" cy="1127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390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A76912-FAE5-83F4-E6F6-1D94FAD5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83" y="0"/>
            <a:ext cx="8985434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F878DF-E7E2-6ACD-78B1-F0DBA0069D16}"/>
              </a:ext>
            </a:extLst>
          </p:cNvPr>
          <p:cNvSpPr/>
          <p:nvPr/>
        </p:nvSpPr>
        <p:spPr>
          <a:xfrm>
            <a:off x="1771650" y="1534160"/>
            <a:ext cx="8648700" cy="75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32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A76912-FAE5-83F4-E6F6-1D94FAD5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83" y="0"/>
            <a:ext cx="8985434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F878DF-E7E2-6ACD-78B1-F0DBA0069D16}"/>
              </a:ext>
            </a:extLst>
          </p:cNvPr>
          <p:cNvSpPr/>
          <p:nvPr/>
        </p:nvSpPr>
        <p:spPr>
          <a:xfrm>
            <a:off x="1771649" y="2286000"/>
            <a:ext cx="8985433" cy="1889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41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3ECAF8-5573-4564-B340-DE1ED5C8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943" y="868680"/>
            <a:ext cx="5692600" cy="58369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6C4F6-7E33-4136-88B3-2000FECB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6C0B166-FB07-4C2D-5566-20D3924063FA}"/>
              </a:ext>
            </a:extLst>
          </p:cNvPr>
          <p:cNvSpPr/>
          <p:nvPr/>
        </p:nvSpPr>
        <p:spPr>
          <a:xfrm rot="3224009" flipH="1" flipV="1">
            <a:off x="2997900" y="-7310719"/>
            <a:ext cx="6236684" cy="1717275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20EFADD-D92B-5560-C8D3-EAD5551AF8F7}"/>
              </a:ext>
            </a:extLst>
          </p:cNvPr>
          <p:cNvSpPr/>
          <p:nvPr/>
        </p:nvSpPr>
        <p:spPr>
          <a:xfrm rot="18577415" flipV="1">
            <a:off x="2663157" y="-7565301"/>
            <a:ext cx="7150011" cy="1717275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EF77E649-72F9-3E75-992E-FCB54DA8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26" y="5164455"/>
            <a:ext cx="100117" cy="10382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604E2068-8883-BB9B-D451-E881E7AE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26" y="5164455"/>
            <a:ext cx="100117" cy="1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66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A76912-FAE5-83F4-E6F6-1D94FAD5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83" y="0"/>
            <a:ext cx="8985434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F878DF-E7E2-6ACD-78B1-F0DBA0069D16}"/>
              </a:ext>
            </a:extLst>
          </p:cNvPr>
          <p:cNvSpPr/>
          <p:nvPr/>
        </p:nvSpPr>
        <p:spPr>
          <a:xfrm>
            <a:off x="1771650" y="4191000"/>
            <a:ext cx="7524750" cy="1874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16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A76912-FAE5-83F4-E6F6-1D94FAD5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83" y="0"/>
            <a:ext cx="8985434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F878DF-E7E2-6ACD-78B1-F0DBA0069D16}"/>
              </a:ext>
            </a:extLst>
          </p:cNvPr>
          <p:cNvSpPr/>
          <p:nvPr/>
        </p:nvSpPr>
        <p:spPr>
          <a:xfrm>
            <a:off x="1771650" y="4526280"/>
            <a:ext cx="7524750" cy="153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B30E12-7009-5FAD-BAA4-C80A8D3D70C4}"/>
              </a:ext>
            </a:extLst>
          </p:cNvPr>
          <p:cNvGrpSpPr/>
          <p:nvPr/>
        </p:nvGrpSpPr>
        <p:grpSpPr>
          <a:xfrm>
            <a:off x="9776846" y="4665176"/>
            <a:ext cx="1287008" cy="1287008"/>
            <a:chOff x="9776846" y="4665176"/>
            <a:chExt cx="1287008" cy="12870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B96DDB-5B0E-10D9-4757-25F8BC107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6846" y="4665176"/>
              <a:ext cx="1287008" cy="12870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C18CF1-3027-742E-B48B-CFAC4F96F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0572" y="5206365"/>
              <a:ext cx="91440" cy="914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7FA0EE-9640-7537-D038-F8E45F16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5857" y="5204460"/>
              <a:ext cx="91440" cy="914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2CCB2A4-24B9-4C78-B5AB-8B258CBA2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727" y="101821"/>
            <a:ext cx="4877481" cy="1381318"/>
          </a:xfrm>
          <a:prstGeom prst="rect">
            <a:avLst/>
          </a:prstGeom>
          <a:ln w="28575">
            <a:solidFill>
              <a:srgbClr val="00FFFF"/>
            </a:solidFill>
          </a:ln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83C41CC-171C-4C20-A04F-4C3AD2A0A969}"/>
              </a:ext>
            </a:extLst>
          </p:cNvPr>
          <p:cNvSpPr/>
          <p:nvPr/>
        </p:nvSpPr>
        <p:spPr>
          <a:xfrm>
            <a:off x="2295728" y="1082040"/>
            <a:ext cx="4777999" cy="902403"/>
          </a:xfrm>
          <a:custGeom>
            <a:avLst/>
            <a:gdLst>
              <a:gd name="connsiteX0" fmla="*/ 0 w 3002280"/>
              <a:gd name="connsiteY0" fmla="*/ 1249680 h 1249680"/>
              <a:gd name="connsiteX1" fmla="*/ 548640 w 3002280"/>
              <a:gd name="connsiteY1" fmla="*/ 502920 h 1249680"/>
              <a:gd name="connsiteX2" fmla="*/ 3002280 w 3002280"/>
              <a:gd name="connsiteY2" fmla="*/ 0 h 124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2280" h="1249680">
                <a:moveTo>
                  <a:pt x="0" y="1249680"/>
                </a:moveTo>
                <a:cubicBezTo>
                  <a:pt x="24130" y="980440"/>
                  <a:pt x="48260" y="711200"/>
                  <a:pt x="548640" y="502920"/>
                </a:cubicBezTo>
                <a:cubicBezTo>
                  <a:pt x="1049020" y="294640"/>
                  <a:pt x="2025650" y="147320"/>
                  <a:pt x="3002280" y="0"/>
                </a:cubicBezTo>
              </a:path>
            </a:pathLst>
          </a:custGeom>
          <a:noFill/>
          <a:ln w="190500" cap="rnd">
            <a:solidFill>
              <a:srgbClr val="FFFF00">
                <a:alpha val="80000"/>
              </a:srgbClr>
            </a:solidFill>
            <a:bevel/>
            <a:headEnd type="triangl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68AD95D-0D04-4EFB-8890-C62B518F96D7}"/>
              </a:ext>
            </a:extLst>
          </p:cNvPr>
          <p:cNvSpPr/>
          <p:nvPr/>
        </p:nvSpPr>
        <p:spPr>
          <a:xfrm>
            <a:off x="1867711" y="2247089"/>
            <a:ext cx="262646" cy="2279191"/>
          </a:xfrm>
          <a:custGeom>
            <a:avLst/>
            <a:gdLst>
              <a:gd name="connsiteX0" fmla="*/ 0 w 3002280"/>
              <a:gd name="connsiteY0" fmla="*/ 1249680 h 1249680"/>
              <a:gd name="connsiteX1" fmla="*/ 548640 w 3002280"/>
              <a:gd name="connsiteY1" fmla="*/ 502920 h 1249680"/>
              <a:gd name="connsiteX2" fmla="*/ 3002280 w 3002280"/>
              <a:gd name="connsiteY2" fmla="*/ 0 h 124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2280" h="1249680">
                <a:moveTo>
                  <a:pt x="0" y="1249680"/>
                </a:moveTo>
                <a:cubicBezTo>
                  <a:pt x="24130" y="980440"/>
                  <a:pt x="48260" y="711200"/>
                  <a:pt x="548640" y="502920"/>
                </a:cubicBezTo>
                <a:cubicBezTo>
                  <a:pt x="1049020" y="294640"/>
                  <a:pt x="2025650" y="147320"/>
                  <a:pt x="3002280" y="0"/>
                </a:cubicBezTo>
              </a:path>
            </a:pathLst>
          </a:custGeom>
          <a:noFill/>
          <a:ln w="190500" cap="rnd">
            <a:solidFill>
              <a:srgbClr val="FFFF00">
                <a:alpha val="80000"/>
              </a:srgbClr>
            </a:solidFill>
            <a:bevel/>
            <a:headEnd type="triangl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54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312040-BDF0-3A85-9FB7-5FC86F91A328}"/>
              </a:ext>
            </a:extLst>
          </p:cNvPr>
          <p:cNvGrpSpPr/>
          <p:nvPr/>
        </p:nvGrpSpPr>
        <p:grpSpPr>
          <a:xfrm>
            <a:off x="555541" y="1066994"/>
            <a:ext cx="10611722" cy="2026162"/>
            <a:chOff x="696607" y="409587"/>
            <a:chExt cx="10798785" cy="236784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9C24C98-B6D5-1546-8F0E-B83AD586E716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0" name="Thought Bubble: Cloud 9">
                <a:extLst>
                  <a:ext uri="{FF2B5EF4-FFF2-40B4-BE49-F238E27FC236}">
                    <a16:creationId xmlns:a16="http://schemas.microsoft.com/office/drawing/2014/main" id="{44C4D69E-A41A-B34B-925F-5A92E692BFF0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4310"/>
                  <a:gd name="adj2" fmla="val 80636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9F054EB-0493-CDC3-0EBC-6E27F9EBBBA2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0F7318-0CF0-F7BF-7082-669764381478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7D98B9-5997-BC33-9C6B-87EE1BDE28AA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66D26E-C32E-68FC-2E8C-0FEBAD2B6A4B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78FD6E1-A1BD-49AF-A6B9-A409017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44" y="1273215"/>
            <a:ext cx="11477492" cy="1438010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/>
              <a:t>Attack on MIC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B801C6-D4D4-927C-876C-E061CD9F3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3" y="3532973"/>
            <a:ext cx="3913461" cy="222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640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on MIC: SCHEME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995114-A708-6905-6F4E-3EC06F17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11740896" cy="5667644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443EB20-FDAF-52F1-9CAB-7B1E8BDA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8586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CCA43C-27F2-97FE-9C20-D6945801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005840"/>
            <a:ext cx="11740896" cy="56676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on MIC: SCHEME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FA03C89-03B2-4B95-A11F-D7468AEDB3EE}"/>
              </a:ext>
            </a:extLst>
          </p:cNvPr>
          <p:cNvSpPr/>
          <p:nvPr/>
        </p:nvSpPr>
        <p:spPr>
          <a:xfrm rot="16945107" flipH="1">
            <a:off x="936970" y="1488583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FA056FD-F972-7167-EC17-2CB01FED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133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45DD82-F63A-F9A7-3EE8-15124C1A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11744285" cy="566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on MIC: SCHEME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44A98D7-48F0-46CC-9C43-D4CADF2979BA}"/>
              </a:ext>
            </a:extLst>
          </p:cNvPr>
          <p:cNvSpPr/>
          <p:nvPr/>
        </p:nvSpPr>
        <p:spPr>
          <a:xfrm rot="10800000" flipH="1">
            <a:off x="-273009" y="2847372"/>
            <a:ext cx="12113909" cy="4406807"/>
          </a:xfrm>
          <a:prstGeom prst="triangle">
            <a:avLst>
              <a:gd name="adj" fmla="val 48947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127E3C9-CEE2-D3BB-8B5F-3E9D4B12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765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D329E3-3C7D-BB74-09B1-F41F77AC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11744285" cy="566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on MIC: SCHEME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FCAEC80-DE2C-4420-90D0-AE111D5700E6}"/>
              </a:ext>
            </a:extLst>
          </p:cNvPr>
          <p:cNvSpPr/>
          <p:nvPr/>
        </p:nvSpPr>
        <p:spPr>
          <a:xfrm rot="19666410" flipH="1">
            <a:off x="1596408" y="76473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E35B5E6-E9AE-2272-1885-EDE2C6AB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261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BAFCBD-84FE-A891-254C-EE6D70FE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005840"/>
            <a:ext cx="11744285" cy="566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on MIC: SCHEME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380106-D0D5-AB6C-9E41-79B6DC0E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8CB0F6D-5E68-25A6-DFF5-AAB8BB3ADE97}"/>
              </a:ext>
            </a:extLst>
          </p:cNvPr>
          <p:cNvSpPr/>
          <p:nvPr/>
        </p:nvSpPr>
        <p:spPr>
          <a:xfrm rot="18473982" flipH="1">
            <a:off x="5620922" y="-493159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2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D354A-7D86-A58F-7611-B85AEAF0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11744285" cy="566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on MIC: SCHEME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A2E33FF-5850-485D-A902-3A8DB24E60BB}"/>
              </a:ext>
            </a:extLst>
          </p:cNvPr>
          <p:cNvSpPr/>
          <p:nvPr/>
        </p:nvSpPr>
        <p:spPr>
          <a:xfrm rot="3126018" flipH="1" flipV="1">
            <a:off x="5620924" y="-930506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9BFAC50-64FE-84B4-E819-3E920E26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699B625-D697-95FD-1829-672A8CB89B03}"/>
              </a:ext>
            </a:extLst>
          </p:cNvPr>
          <p:cNvSpPr/>
          <p:nvPr/>
        </p:nvSpPr>
        <p:spPr>
          <a:xfrm rot="18473982" flipH="1">
            <a:off x="5620922" y="-493159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315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on MIC: SCHEME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7122BC-145C-DC51-EBFE-4902C0D78E31}"/>
              </a:ext>
            </a:extLst>
          </p:cNvPr>
          <p:cNvSpPr/>
          <p:nvPr/>
        </p:nvSpPr>
        <p:spPr>
          <a:xfrm>
            <a:off x="243840" y="930565"/>
            <a:ext cx="6720840" cy="25952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144BF6A-5A7E-CD4F-6E96-FB98E169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1BAA3-237C-FFE5-DD5E-90027E5A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22" y="1066238"/>
            <a:ext cx="6492240" cy="24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7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203D7D-AD80-A83D-A9EA-968E90D3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F52E9-161D-4A03-A70F-46E8D6F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04FED2-4868-C1A1-DCC0-1D58C2FD9ECD}"/>
              </a:ext>
            </a:extLst>
          </p:cNvPr>
          <p:cNvSpPr/>
          <p:nvPr/>
        </p:nvSpPr>
        <p:spPr>
          <a:xfrm>
            <a:off x="373965" y="5928360"/>
            <a:ext cx="10754283" cy="9296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E9BAD39-B4FE-ADE2-FB86-01EBDC5B5B5F}"/>
              </a:ext>
            </a:extLst>
          </p:cNvPr>
          <p:cNvSpPr/>
          <p:nvPr/>
        </p:nvSpPr>
        <p:spPr>
          <a:xfrm flipH="1" flipV="1">
            <a:off x="-218132" y="-4710160"/>
            <a:ext cx="12628263" cy="1224627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203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3B4456-FE6D-FA32-CE3B-B8371814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09" y="1069848"/>
            <a:ext cx="6145725" cy="24597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66700-B4DF-8050-D0A8-BE10A640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A636447-252F-450A-AA5E-5681F154CC74}"/>
              </a:ext>
            </a:extLst>
          </p:cNvPr>
          <p:cNvSpPr/>
          <p:nvPr/>
        </p:nvSpPr>
        <p:spPr>
          <a:xfrm flipH="1">
            <a:off x="1212920" y="-1352139"/>
            <a:ext cx="4211730" cy="7807485"/>
          </a:xfrm>
          <a:prstGeom prst="triangle">
            <a:avLst>
              <a:gd name="adj" fmla="val 49586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3BFC35-4F8C-775B-A2B6-5BDA61955127}"/>
              </a:ext>
            </a:extLst>
          </p:cNvPr>
          <p:cNvSpPr/>
          <p:nvPr/>
        </p:nvSpPr>
        <p:spPr>
          <a:xfrm>
            <a:off x="243840" y="930565"/>
            <a:ext cx="6720840" cy="25952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21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3537B-D04F-64CC-4868-E1F7503B4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187" y="4417607"/>
            <a:ext cx="11477625" cy="22955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661B46-2238-2AB9-1D10-8B9A70A1040C}"/>
              </a:ext>
            </a:extLst>
          </p:cNvPr>
          <p:cNvSpPr txBox="1"/>
          <p:nvPr/>
        </p:nvSpPr>
        <p:spPr>
          <a:xfrm>
            <a:off x="357187" y="3849369"/>
            <a:ext cx="60973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Segoe UI Semibold (Headings)"/>
              </a:rPr>
              <a:t>clear_extract_and_check.bat: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94C197D-C5B1-44C9-8FD4-4D6E2C99791B}"/>
              </a:ext>
            </a:extLst>
          </p:cNvPr>
          <p:cNvSpPr/>
          <p:nvPr/>
        </p:nvSpPr>
        <p:spPr>
          <a:xfrm rot="2160692" flipH="1">
            <a:off x="6402746" y="321589"/>
            <a:ext cx="6401321" cy="10110385"/>
          </a:xfrm>
          <a:prstGeom prst="triangle">
            <a:avLst>
              <a:gd name="adj" fmla="val 49586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0C8E6AE-F459-E61F-FD49-07FA46AE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AE6675-12DD-A59D-1A80-6449B6CFD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09" y="1069848"/>
            <a:ext cx="6145725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97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082385" y="452018"/>
            <a:ext cx="10631562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Attack on MIC: DEMO</a:t>
            </a:r>
            <a:endParaRPr lang="en-US" cap="non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https://www.youtube.com/embed/AJV4UVaw8kg?vq=hd1440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945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85A5E-B0D9-92FE-DF64-397A09AE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11740896" cy="56676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FB8A616-0664-467C-DBBD-9100E27D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23830D-37A2-B128-E26F-5FEA03079457}"/>
              </a:ext>
            </a:extLst>
          </p:cNvPr>
          <p:cNvSpPr/>
          <p:nvPr/>
        </p:nvSpPr>
        <p:spPr>
          <a:xfrm>
            <a:off x="5071105" y="639500"/>
            <a:ext cx="6410882" cy="6395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53019A-A61A-672C-2277-C0383AB05D8B}"/>
              </a:ext>
            </a:extLst>
          </p:cNvPr>
          <p:cNvSpPr/>
          <p:nvPr/>
        </p:nvSpPr>
        <p:spPr>
          <a:xfrm>
            <a:off x="4871814" y="3875217"/>
            <a:ext cx="6410882" cy="6395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5A47A2-FF5F-9ED3-FC51-FF11801383BC}"/>
              </a:ext>
            </a:extLst>
          </p:cNvPr>
          <p:cNvSpPr/>
          <p:nvPr/>
        </p:nvSpPr>
        <p:spPr>
          <a:xfrm>
            <a:off x="11814258" y="1231900"/>
            <a:ext cx="323259" cy="264331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CEC530-4B49-F27B-A3F5-565F9C530C74}"/>
              </a:ext>
            </a:extLst>
          </p:cNvPr>
          <p:cNvSpPr/>
          <p:nvPr/>
        </p:nvSpPr>
        <p:spPr>
          <a:xfrm flipH="1">
            <a:off x="274319" y="-3516922"/>
            <a:ext cx="15762849" cy="12162158"/>
          </a:xfrm>
          <a:prstGeom prst="ellipse">
            <a:avLst/>
          </a:prstGeom>
          <a:solidFill>
            <a:srgbClr val="FFCA08">
              <a:alpha val="10000"/>
            </a:srgbClr>
          </a:solidFill>
          <a:ln w="76200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D787808-E05F-6E0C-9D5E-E088CE5DAF49}"/>
              </a:ext>
            </a:extLst>
          </p:cNvPr>
          <p:cNvSpPr/>
          <p:nvPr/>
        </p:nvSpPr>
        <p:spPr>
          <a:xfrm rot="17339195" flipV="1">
            <a:off x="4152776" y="-1747668"/>
            <a:ext cx="4305223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2155F35-47A4-0A81-8FA0-41EF79F3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141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36F9ED-5BF6-15A1-597C-75486C1F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109690"/>
            <a:ext cx="11655552" cy="4869180"/>
          </a:xfrm>
        </p:spPr>
        <p:txBody>
          <a:bodyPr>
            <a:normAutofit/>
          </a:bodyPr>
          <a:lstStyle/>
          <a:p>
            <a:r>
              <a:rPr lang="en-US" dirty="0"/>
              <a:t> Microsoft Defender app removes malware files via call: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CMD fails to launch mimikatz with 	STATUS_VIRUS_INFECTED (0xC0000906)</a:t>
            </a:r>
            <a:br>
              <a:rPr lang="ru-RU" dirty="0"/>
            </a:br>
            <a:r>
              <a:rPr lang="en-US" dirty="0"/>
              <a:t>	that is returned by AV to block running malware app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941597-C8E0-9DC5-EBF5-C209E21D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815"/>
            <a:ext cx="10058400" cy="956128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BA417-61A4-8074-A6BF-CBF91174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4" y="1814513"/>
            <a:ext cx="10002031" cy="1581830"/>
          </a:xfrm>
          <a:prstGeom prst="rect">
            <a:avLst/>
          </a:prstGeom>
          <a:ln>
            <a:solidFill>
              <a:srgbClr val="00FFFF"/>
            </a:solidFill>
          </a:ln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72E1CEB-AEE8-AC20-97A3-E55DC6B0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568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36F9ED-5BF6-15A1-597C-75486C1F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109690"/>
            <a:ext cx="11655552" cy="4869180"/>
          </a:xfrm>
        </p:spPr>
        <p:txBody>
          <a:bodyPr>
            <a:normAutofit/>
          </a:bodyPr>
          <a:lstStyle/>
          <a:p>
            <a:r>
              <a:rPr lang="en-US" dirty="0"/>
              <a:t> Microsoft Defender app removes malware files via call: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CMD fails to launch mimikatz with 	STATUS_VIRUS_INFECTED (0xC0000906)</a:t>
            </a:r>
            <a:br>
              <a:rPr lang="ru-RU" dirty="0"/>
            </a:br>
            <a:r>
              <a:rPr lang="en-US" dirty="0"/>
              <a:t>	that is returned by AV to block running malware app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941597-C8E0-9DC5-EBF5-C209E21D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815"/>
            <a:ext cx="10058400" cy="956128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BA417-61A4-8074-A6BF-CBF91174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4" y="1814513"/>
            <a:ext cx="10002031" cy="1581830"/>
          </a:xfrm>
          <a:prstGeom prst="rect">
            <a:avLst/>
          </a:prstGeom>
          <a:ln>
            <a:solidFill>
              <a:srgbClr val="00FFFF"/>
            </a:solidFill>
          </a:ln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C551AAE2-B18C-4539-8A8F-FDA24A8AC4CB}"/>
              </a:ext>
            </a:extLst>
          </p:cNvPr>
          <p:cNvSpPr/>
          <p:nvPr/>
        </p:nvSpPr>
        <p:spPr>
          <a:xfrm>
            <a:off x="1685544" y="5456424"/>
            <a:ext cx="9945624" cy="1044892"/>
          </a:xfrm>
          <a:prstGeom prst="wedgeEllipseCallout">
            <a:avLst>
              <a:gd name="adj1" fmla="val 46205"/>
              <a:gd name="adj2" fmla="val 75083"/>
            </a:avLst>
          </a:prstGeom>
          <a:solidFill>
            <a:srgbClr val="0000CC"/>
          </a:solidFill>
          <a:ln w="222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600" dirty="0">
                <a:solidFill>
                  <a:schemeClr val="tx1"/>
                </a:solidFill>
              </a:rPr>
              <a:t>Which driver returns this status?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F97678F-F427-EBE2-33CD-146E2C3A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921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979B5C8-D9A9-4932-B951-D3D1196DCE3E}"/>
              </a:ext>
            </a:extLst>
          </p:cNvPr>
          <p:cNvSpPr/>
          <p:nvPr/>
        </p:nvSpPr>
        <p:spPr>
          <a:xfrm>
            <a:off x="10043382" y="15662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6FA8D7-48D8-4B44-AA3F-B405EB469F1D}"/>
              </a:ext>
            </a:extLst>
          </p:cNvPr>
          <p:cNvSpPr/>
          <p:nvPr/>
        </p:nvSpPr>
        <p:spPr>
          <a:xfrm>
            <a:off x="9890982" y="14138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0426E-4B6A-4E24-B45D-3EC83F8B4B30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BAAF71-BF36-4994-8411-CF8884F10FCD}"/>
              </a:ext>
            </a:extLst>
          </p:cNvPr>
          <p:cNvSpPr/>
          <p:nvPr/>
        </p:nvSpPr>
        <p:spPr>
          <a:xfrm>
            <a:off x="4143701" y="1463040"/>
            <a:ext cx="2255520" cy="1696449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MpEngine.dll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5B886BD4-E0DE-4ACE-A063-569F12447C2B}"/>
              </a:ext>
            </a:extLst>
          </p:cNvPr>
          <p:cNvSpPr/>
          <p:nvPr/>
        </p:nvSpPr>
        <p:spPr>
          <a:xfrm>
            <a:off x="4061272" y="5374533"/>
            <a:ext cx="2511299" cy="1068231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EE1545-2383-4E15-9C81-402C3D9EAD2C}"/>
              </a:ext>
            </a:extLst>
          </p:cNvPr>
          <p:cNvCxnSpPr>
            <a:cxnSpLocks/>
          </p:cNvCxnSpPr>
          <p:nvPr/>
        </p:nvCxnSpPr>
        <p:spPr>
          <a:xfrm flipV="1">
            <a:off x="5305821" y="3104169"/>
            <a:ext cx="0" cy="2559396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DF13845-A379-465A-B292-1102F31F18D0}"/>
              </a:ext>
            </a:extLst>
          </p:cNvPr>
          <p:cNvSpPr/>
          <p:nvPr/>
        </p:nvSpPr>
        <p:spPr>
          <a:xfrm>
            <a:off x="4077075" y="5797555"/>
            <a:ext cx="249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Files on the disk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543A00-1AA9-46BD-8BB8-8615D253FE28}"/>
              </a:ext>
            </a:extLst>
          </p:cNvPr>
          <p:cNvSpPr/>
          <p:nvPr/>
        </p:nvSpPr>
        <p:spPr>
          <a:xfrm>
            <a:off x="9738582" y="12614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0A0A8F-DB8D-4905-B90E-DF18B369350A}"/>
              </a:ext>
            </a:extLst>
          </p:cNvPr>
          <p:cNvCxnSpPr>
            <a:cxnSpLocks/>
          </p:cNvCxnSpPr>
          <p:nvPr/>
        </p:nvCxnSpPr>
        <p:spPr>
          <a:xfrm flipH="1">
            <a:off x="6713560" y="2159660"/>
            <a:ext cx="2995164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016222AF-E7BC-4904-BBCC-785709FE374C}"/>
              </a:ext>
            </a:extLst>
          </p:cNvPr>
          <p:cNvSpPr/>
          <p:nvPr/>
        </p:nvSpPr>
        <p:spPr>
          <a:xfrm>
            <a:off x="6893244" y="1090588"/>
            <a:ext cx="273775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processes to block malicious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FE17A1F-DF25-479C-9E44-8A5FFAAF0863}"/>
              </a:ext>
            </a:extLst>
          </p:cNvPr>
          <p:cNvSpPr/>
          <p:nvPr/>
        </p:nvSpPr>
        <p:spPr>
          <a:xfrm>
            <a:off x="8079800" y="4115468"/>
            <a:ext cx="3180060" cy="10895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files to remove malicious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8828B62-D674-4169-A55E-8D18B3C0B4A0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5305821" y="3995958"/>
            <a:ext cx="2773979" cy="664275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0A603A-CBCC-4670-9876-B15893CE6833}"/>
              </a:ext>
            </a:extLst>
          </p:cNvPr>
          <p:cNvSpPr/>
          <p:nvPr/>
        </p:nvSpPr>
        <p:spPr>
          <a:xfrm>
            <a:off x="3026231" y="4115468"/>
            <a:ext cx="1722153" cy="746528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(file-filter)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161A12-E38B-41FA-9878-28E4B9C4B682}"/>
              </a:ext>
            </a:extLst>
          </p:cNvPr>
          <p:cNvCxnSpPr>
            <a:cxnSpLocks/>
          </p:cNvCxnSpPr>
          <p:nvPr/>
        </p:nvCxnSpPr>
        <p:spPr>
          <a:xfrm>
            <a:off x="4710379" y="4472414"/>
            <a:ext cx="595442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A27B649A-D817-9356-AB60-BC4013E45755}"/>
              </a:ext>
            </a:extLst>
          </p:cNvPr>
          <p:cNvSpPr/>
          <p:nvPr/>
        </p:nvSpPr>
        <p:spPr>
          <a:xfrm>
            <a:off x="2817198" y="3378515"/>
            <a:ext cx="2103120" cy="2103120"/>
          </a:xfrm>
          <a:prstGeom prst="flowChartConnector">
            <a:avLst/>
          </a:prstGeom>
          <a:noFill/>
          <a:ln w="152400" cap="rnd">
            <a:solidFill>
              <a:srgbClr val="91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32B1AC-0A0C-7061-344D-CBF3890A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48" y="1824822"/>
            <a:ext cx="1540515" cy="1306417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44B99E2-921C-D11A-7CD3-5CC744567FF3}"/>
              </a:ext>
            </a:extLst>
          </p:cNvPr>
          <p:cNvSpPr/>
          <p:nvPr/>
        </p:nvSpPr>
        <p:spPr>
          <a:xfrm rot="2657157" flipH="1" flipV="1">
            <a:off x="1738443" y="1083272"/>
            <a:ext cx="3258563" cy="7189223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732D94-FAC5-67CF-48E0-9608DE70D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8" y="1025535"/>
            <a:ext cx="11646409" cy="4050792"/>
          </a:xfrm>
        </p:spPr>
        <p:txBody>
          <a:bodyPr/>
          <a:lstStyle/>
          <a:p>
            <a:r>
              <a:rPr lang="en-US" dirty="0"/>
              <a:t> It register a mini-filter via </a:t>
            </a:r>
            <a:r>
              <a:rPr lang="en-US" dirty="0" err="1"/>
              <a:t>FltRegisterFilter</a:t>
            </a:r>
            <a:r>
              <a:rPr lang="en-US" dirty="0"/>
              <a:t>()</a:t>
            </a:r>
          </a:p>
          <a:p>
            <a:r>
              <a:rPr lang="en-US" dirty="0"/>
              <a:t> It prevents launching a malware via post-create callback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0A58FD-E9E1-5A12-A73D-A70A4EC5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err="1"/>
              <a:t>WDFilter</a:t>
            </a:r>
            <a:endParaRPr lang="en-US" cap="non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26F050-985E-EA32-6512-7019FE25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32" y="2621534"/>
            <a:ext cx="9393382" cy="3210931"/>
          </a:xfrm>
          <a:prstGeom prst="rect">
            <a:avLst/>
          </a:prstGeom>
          <a:ln>
            <a:solidFill>
              <a:srgbClr val="00FFFF"/>
            </a:solidFill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DECF262-CCCE-E36F-6F4E-B1300123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194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732D94-FAC5-67CF-48E0-9608DE70D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8" y="1025535"/>
            <a:ext cx="11646409" cy="4050792"/>
          </a:xfrm>
        </p:spPr>
        <p:txBody>
          <a:bodyPr/>
          <a:lstStyle/>
          <a:p>
            <a:r>
              <a:rPr lang="en-US" dirty="0"/>
              <a:t> It register a mini-filter via </a:t>
            </a:r>
            <a:r>
              <a:rPr lang="en-US" dirty="0" err="1"/>
              <a:t>FltRegisterFilter</a:t>
            </a:r>
            <a:r>
              <a:rPr lang="en-US" dirty="0"/>
              <a:t>()</a:t>
            </a:r>
          </a:p>
          <a:p>
            <a:r>
              <a:rPr lang="en-US" dirty="0"/>
              <a:t> It prevents launching a malware via post-create callback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0A58FD-E9E1-5A12-A73D-A70A4EC5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err="1"/>
              <a:t>WDFilter</a:t>
            </a:r>
            <a:endParaRPr lang="en-US" cap="non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26F050-985E-EA32-6512-7019FE25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32" y="2621534"/>
            <a:ext cx="9393382" cy="3210931"/>
          </a:xfrm>
          <a:prstGeom prst="rect">
            <a:avLst/>
          </a:prstGeom>
          <a:ln>
            <a:solidFill>
              <a:srgbClr val="00FFFF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1B04C66-CFA7-713F-E4A2-EB09830C8FF7}"/>
              </a:ext>
            </a:extLst>
          </p:cNvPr>
          <p:cNvGrpSpPr/>
          <p:nvPr/>
        </p:nvGrpSpPr>
        <p:grpSpPr>
          <a:xfrm>
            <a:off x="2570184" y="4926017"/>
            <a:ext cx="7865590" cy="1660496"/>
            <a:chOff x="2814024" y="5002217"/>
            <a:chExt cx="7865590" cy="1660496"/>
          </a:xfrm>
        </p:grpSpPr>
        <p:sp>
          <p:nvSpPr>
            <p:cNvPr id="20" name="Speech Bubble: Oval 19">
              <a:extLst>
                <a:ext uri="{FF2B5EF4-FFF2-40B4-BE49-F238E27FC236}">
                  <a16:creationId xmlns:a16="http://schemas.microsoft.com/office/drawing/2014/main" id="{FF8ECC0E-25EB-42CC-A9D3-66465C0CB4C0}"/>
                </a:ext>
              </a:extLst>
            </p:cNvPr>
            <p:cNvSpPr/>
            <p:nvPr/>
          </p:nvSpPr>
          <p:spPr>
            <a:xfrm>
              <a:off x="2814024" y="5002217"/>
              <a:ext cx="7865590" cy="1660496"/>
            </a:xfrm>
            <a:prstGeom prst="wedgeEllipseCallout">
              <a:avLst>
                <a:gd name="adj1" fmla="val 47713"/>
                <a:gd name="adj2" fmla="val 59519"/>
              </a:avLst>
            </a:prstGeom>
            <a:solidFill>
              <a:srgbClr val="0000CC"/>
            </a:solidFill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DA51E5-B7C9-A991-84BF-71EAE39EEA05}"/>
                </a:ext>
              </a:extLst>
            </p:cNvPr>
            <p:cNvSpPr txBox="1"/>
            <p:nvPr/>
          </p:nvSpPr>
          <p:spPr>
            <a:xfrm>
              <a:off x="3434369" y="5138262"/>
              <a:ext cx="662489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Defender is still able to </a:t>
              </a:r>
              <a:b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</a:b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access apps memory. But how?</a:t>
              </a:r>
            </a:p>
          </p:txBody>
        </p:sp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F4623589-19DC-90F1-5319-1C9CB4E0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D61A37-B773-673E-8FC4-9E12B0D643A3}"/>
              </a:ext>
            </a:extLst>
          </p:cNvPr>
          <p:cNvSpPr/>
          <p:nvPr/>
        </p:nvSpPr>
        <p:spPr>
          <a:xfrm>
            <a:off x="1286232" y="3536383"/>
            <a:ext cx="9393382" cy="446337"/>
          </a:xfrm>
          <a:prstGeom prst="rect">
            <a:avLst/>
          </a:prstGeom>
          <a:solidFill>
            <a:srgbClr val="33BFF0">
              <a:alpha val="30000"/>
            </a:srgbClr>
          </a:solidFill>
          <a:ln w="38100">
            <a:solidFill>
              <a:srgbClr val="33B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224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611A1-D51E-4D57-B4C8-2577F1DF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5921D-741C-4E2F-B8EE-A28A1D12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21" y="1464125"/>
            <a:ext cx="11889958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How can Microsoft Defender </a:t>
            </a:r>
            <a:br>
              <a:rPr lang="en-US" cap="none" dirty="0"/>
            </a:br>
            <a:r>
              <a:rPr lang="en-US" cap="none" dirty="0"/>
              <a:t>get access to apps memory?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16DEE9-7085-ECAE-9FE6-B0B312515968}"/>
              </a:ext>
            </a:extLst>
          </p:cNvPr>
          <p:cNvGrpSpPr/>
          <p:nvPr/>
        </p:nvGrpSpPr>
        <p:grpSpPr>
          <a:xfrm>
            <a:off x="555541" y="1066994"/>
            <a:ext cx="10611722" cy="2026162"/>
            <a:chOff x="696607" y="409587"/>
            <a:chExt cx="10798785" cy="236784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B59AAD-6C2B-7ECE-BFA3-92954C111F6B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B1B64281-CCCE-8ED0-E26F-9E6D86E1B82B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4310"/>
                  <a:gd name="adj2" fmla="val 80636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23E19E-0883-CD80-69AD-FDBBFB05FED6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586EC9-7F6D-A22D-C8D1-571984E41534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864D2F-C636-451A-22A2-4C47C81FA3F9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C691E8-67ED-AA11-8DF2-BE1BBB0948C8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122C1C0-A3CA-A8EA-6968-9F4E0519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6465">
            <a:off x="648164" y="3437385"/>
            <a:ext cx="2814097" cy="28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9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49830-D2B3-4C2F-9ABF-305BB3E7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C68310C-BF1F-AFC8-481E-024C21D40DA1}"/>
              </a:ext>
            </a:extLst>
          </p:cNvPr>
          <p:cNvSpPr/>
          <p:nvPr/>
        </p:nvSpPr>
        <p:spPr>
          <a:xfrm rot="7176851" flipH="1" flipV="1">
            <a:off x="2900371" y="-4001730"/>
            <a:ext cx="4989501" cy="1224627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83B03EB-651C-40C6-120F-86686DCA1649}"/>
              </a:ext>
            </a:extLst>
          </p:cNvPr>
          <p:cNvSpPr/>
          <p:nvPr/>
        </p:nvSpPr>
        <p:spPr>
          <a:xfrm rot="3608822" flipH="1" flipV="1">
            <a:off x="2078704" y="-1734051"/>
            <a:ext cx="5430257" cy="1224627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8995D-39D3-4999-A760-5D24DA3C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3FD66864-1DAC-4CAF-A47E-37284ED4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70323">
            <a:off x="6676607" y="4162853"/>
            <a:ext cx="128678" cy="1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891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9374302-A747-00C3-8CD0-052AEAD2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/>
          <a:lstStyle/>
          <a:p>
            <a:r>
              <a:rPr lang="en-US" dirty="0"/>
              <a:t>Defender opens a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3E715-C7F9-D64B-B70C-D3BE60F2F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04252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027699F-DBA6-0322-3C71-BF028B2A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435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520A8-129F-74F8-6185-E2BC1F1F6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060047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BBFD42-9F48-041F-EEC1-E4E31E23358C}"/>
              </a:ext>
            </a:extLst>
          </p:cNvPr>
          <p:cNvSpPr/>
          <p:nvPr/>
        </p:nvSpPr>
        <p:spPr>
          <a:xfrm>
            <a:off x="5000625" y="1932968"/>
            <a:ext cx="1994149" cy="2466311"/>
          </a:xfrm>
          <a:custGeom>
            <a:avLst/>
            <a:gdLst>
              <a:gd name="connsiteX0" fmla="*/ 0 w 1979271"/>
              <a:gd name="connsiteY0" fmla="*/ 11574 h 2233914"/>
              <a:gd name="connsiteX1" fmla="*/ 1979271 w 1979271"/>
              <a:gd name="connsiteY1" fmla="*/ 0 h 2233914"/>
              <a:gd name="connsiteX2" fmla="*/ 1979271 w 1979271"/>
              <a:gd name="connsiteY2" fmla="*/ 0 h 2233914"/>
              <a:gd name="connsiteX3" fmla="*/ 1979271 w 1979271"/>
              <a:gd name="connsiteY3" fmla="*/ 2233914 h 223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9271" h="2233914">
                <a:moveTo>
                  <a:pt x="0" y="11574"/>
                </a:moveTo>
                <a:lnTo>
                  <a:pt x="1979271" y="0"/>
                </a:lnTo>
                <a:lnTo>
                  <a:pt x="1979271" y="0"/>
                </a:lnTo>
                <a:lnTo>
                  <a:pt x="1979271" y="2233914"/>
                </a:lnTo>
              </a:path>
            </a:pathLst>
          </a:custGeom>
          <a:noFill/>
          <a:ln w="190500">
            <a:solidFill>
              <a:srgbClr val="FFFF00">
                <a:alpha val="90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4168C48-232F-12E8-0AE5-780933F7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33555FE-3394-6E7C-3899-EACDB04F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/>
          <a:lstStyle/>
          <a:p>
            <a:r>
              <a:rPr lang="en-US" dirty="0"/>
              <a:t>Defender opens a process</a:t>
            </a:r>
          </a:p>
        </p:txBody>
      </p:sp>
    </p:spTree>
    <p:extLst>
      <p:ext uri="{BB962C8B-B14F-4D97-AF65-F5344CB8AC3E}">
        <p14:creationId xmlns:p14="http://schemas.microsoft.com/office/powerpoint/2010/main" val="30142881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FBF31-03ED-6D50-30BD-8F5BD9AC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060047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D1011-902F-47C6-0260-27F6C11199F2}"/>
              </a:ext>
            </a:extLst>
          </p:cNvPr>
          <p:cNvSpPr/>
          <p:nvPr/>
        </p:nvSpPr>
        <p:spPr>
          <a:xfrm>
            <a:off x="5000625" y="1932968"/>
            <a:ext cx="1994149" cy="2466311"/>
          </a:xfrm>
          <a:custGeom>
            <a:avLst/>
            <a:gdLst>
              <a:gd name="connsiteX0" fmla="*/ 0 w 1979271"/>
              <a:gd name="connsiteY0" fmla="*/ 11574 h 2233914"/>
              <a:gd name="connsiteX1" fmla="*/ 1979271 w 1979271"/>
              <a:gd name="connsiteY1" fmla="*/ 0 h 2233914"/>
              <a:gd name="connsiteX2" fmla="*/ 1979271 w 1979271"/>
              <a:gd name="connsiteY2" fmla="*/ 0 h 2233914"/>
              <a:gd name="connsiteX3" fmla="*/ 1979271 w 1979271"/>
              <a:gd name="connsiteY3" fmla="*/ 2233914 h 223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9271" h="2233914">
                <a:moveTo>
                  <a:pt x="0" y="11574"/>
                </a:moveTo>
                <a:lnTo>
                  <a:pt x="1979271" y="0"/>
                </a:lnTo>
                <a:lnTo>
                  <a:pt x="1979271" y="0"/>
                </a:lnTo>
                <a:lnTo>
                  <a:pt x="1979271" y="2233914"/>
                </a:lnTo>
              </a:path>
            </a:pathLst>
          </a:custGeom>
          <a:noFill/>
          <a:ln w="190500">
            <a:solidFill>
              <a:srgbClr val="FFFF00">
                <a:alpha val="90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0D87AA7D-07BC-9765-015B-C6A92DD3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6F8FCBA-68F5-15EE-9069-BA0DB39D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/>
          <a:lstStyle/>
          <a:p>
            <a:r>
              <a:rPr lang="en-US" dirty="0"/>
              <a:t>Defender opens a process</a:t>
            </a:r>
          </a:p>
        </p:txBody>
      </p:sp>
    </p:spTree>
    <p:extLst>
      <p:ext uri="{BB962C8B-B14F-4D97-AF65-F5344CB8AC3E}">
        <p14:creationId xmlns:p14="http://schemas.microsoft.com/office/powerpoint/2010/main" val="31176930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40796D-A7CF-7C85-5433-5AFF52BD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59042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2B0A27-42F6-64D5-6697-09DFFAEEF121}"/>
              </a:ext>
            </a:extLst>
          </p:cNvPr>
          <p:cNvSpPr/>
          <p:nvPr/>
        </p:nvSpPr>
        <p:spPr>
          <a:xfrm>
            <a:off x="0" y="2536370"/>
            <a:ext cx="12192000" cy="4321629"/>
          </a:xfrm>
          <a:prstGeom prst="rect">
            <a:avLst/>
          </a:prstGeom>
          <a:solidFill>
            <a:srgbClr val="000000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38474E4-D255-81A7-58CD-61D0B8B9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254"/>
            <a:ext cx="12192000" cy="1030147"/>
          </a:xfrm>
        </p:spPr>
        <p:txBody>
          <a:bodyPr>
            <a:noAutofit/>
          </a:bodyPr>
          <a:lstStyle/>
          <a:p>
            <a:pPr algn="ctr"/>
            <a:r>
              <a:rPr lang="en-US" sz="4000" cap="none" dirty="0"/>
              <a:t>DEBUG PRIVILEGE ALLOWS TO GET ACCESS TO ALL APPS MEMORY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1486A7-AF6D-5C6F-F45C-18E06ACB82FF}"/>
              </a:ext>
            </a:extLst>
          </p:cNvPr>
          <p:cNvGrpSpPr/>
          <p:nvPr/>
        </p:nvGrpSpPr>
        <p:grpSpPr>
          <a:xfrm>
            <a:off x="1577245" y="2606770"/>
            <a:ext cx="10114884" cy="3571095"/>
            <a:chOff x="1577245" y="2606770"/>
            <a:chExt cx="10114884" cy="35710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35BA214-90D2-73CA-4867-A9A8A16E9E88}"/>
                </a:ext>
              </a:extLst>
            </p:cNvPr>
            <p:cNvSpPr/>
            <p:nvPr/>
          </p:nvSpPr>
          <p:spPr>
            <a:xfrm>
              <a:off x="1577245" y="2606770"/>
              <a:ext cx="10114884" cy="357109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 open a process running on another user account </a:t>
              </a:r>
              <a:r>
                <a:rPr lang="en-US" sz="3200" b="1" i="0" dirty="0" err="1">
                  <a:solidFill>
                    <a:srgbClr val="33BFF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MsMpEng</a:t>
              </a:r>
              <a:r>
                <a:rPr lang="en-US" sz="3200" b="1" i="0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has “</a:t>
              </a:r>
              <a:r>
                <a:rPr lang="en-US" sz="32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SeDebugPrivilege” privilege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89D622-F375-672C-68B4-564F30280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9" t="11251" r="19098" b="8636"/>
            <a:stretch/>
          </p:blipFill>
          <p:spPr>
            <a:xfrm>
              <a:off x="2204578" y="2794103"/>
              <a:ext cx="8909812" cy="14780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5AE435-ACDB-188C-4854-004E5AF8B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0" t="52883" r="22388" b="10159"/>
            <a:stretch/>
          </p:blipFill>
          <p:spPr>
            <a:xfrm>
              <a:off x="2204577" y="4287712"/>
              <a:ext cx="8909813" cy="616376"/>
            </a:xfrm>
            <a:prstGeom prst="rect">
              <a:avLst/>
            </a:prstGeom>
          </p:spPr>
        </p:pic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314C03A-9921-11BC-717A-9230046D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507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C0542A-1683-4F4C-A9DC-44C8608B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0600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D7AC216-229D-70C2-CB92-7EF0186E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Defender opens a process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02ABA-362A-1541-6EAF-2B3DCEEE1245}"/>
              </a:ext>
            </a:extLst>
          </p:cNvPr>
          <p:cNvSpPr/>
          <p:nvPr/>
        </p:nvSpPr>
        <p:spPr>
          <a:xfrm>
            <a:off x="4977114" y="1940560"/>
            <a:ext cx="3176286" cy="4136149"/>
          </a:xfrm>
          <a:custGeom>
            <a:avLst/>
            <a:gdLst>
              <a:gd name="connsiteX0" fmla="*/ 0 w 3103554"/>
              <a:gd name="connsiteY0" fmla="*/ 0 h 4027990"/>
              <a:gd name="connsiteX1" fmla="*/ 1979271 w 3103554"/>
              <a:gd name="connsiteY1" fmla="*/ 23149 h 4027990"/>
              <a:gd name="connsiteX2" fmla="*/ 1979271 w 3103554"/>
              <a:gd name="connsiteY2" fmla="*/ 23149 h 4027990"/>
              <a:gd name="connsiteX3" fmla="*/ 2013995 w 3103554"/>
              <a:gd name="connsiteY3" fmla="*/ 2106592 h 4027990"/>
              <a:gd name="connsiteX4" fmla="*/ 2974694 w 3103554"/>
              <a:gd name="connsiteY4" fmla="*/ 2835797 h 4027990"/>
              <a:gd name="connsiteX5" fmla="*/ 3067291 w 3103554"/>
              <a:gd name="connsiteY5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3554" h="4027990">
                <a:moveTo>
                  <a:pt x="0" y="0"/>
                </a:moveTo>
                <a:lnTo>
                  <a:pt x="1979271" y="23149"/>
                </a:lnTo>
                <a:lnTo>
                  <a:pt x="1979271" y="23149"/>
                </a:lnTo>
                <a:cubicBezTo>
                  <a:pt x="1985058" y="370389"/>
                  <a:pt x="1848091" y="1637817"/>
                  <a:pt x="2013995" y="2106592"/>
                </a:cubicBezTo>
                <a:cubicBezTo>
                  <a:pt x="2179899" y="2575367"/>
                  <a:pt x="2799145" y="2515564"/>
                  <a:pt x="2974694" y="2835797"/>
                </a:cubicBezTo>
                <a:cubicBezTo>
                  <a:pt x="3150243" y="3156030"/>
                  <a:pt x="3108767" y="3592010"/>
                  <a:pt x="3067291" y="4027990"/>
                </a:cubicBez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3FAE72F-5370-F5AA-1E57-8917DA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333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AD471-A09B-2FF5-7DB4-6F8EC03A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060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B25DE-36F1-F8B8-F594-AD3D3E0B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7A5E56-061E-4AB5-C270-9E05FDF3D132}"/>
              </a:ext>
            </a:extLst>
          </p:cNvPr>
          <p:cNvSpPr/>
          <p:nvPr/>
        </p:nvSpPr>
        <p:spPr>
          <a:xfrm>
            <a:off x="4907280" y="1927860"/>
            <a:ext cx="2139244" cy="4191000"/>
          </a:xfrm>
          <a:custGeom>
            <a:avLst/>
            <a:gdLst>
              <a:gd name="connsiteX0" fmla="*/ 0 w 2063044"/>
              <a:gd name="connsiteY0" fmla="*/ 7620 h 4008120"/>
              <a:gd name="connsiteX1" fmla="*/ 1996440 w 2063044"/>
              <a:gd name="connsiteY1" fmla="*/ 0 h 4008120"/>
              <a:gd name="connsiteX2" fmla="*/ 1996440 w 2063044"/>
              <a:gd name="connsiteY2" fmla="*/ 0 h 4008120"/>
              <a:gd name="connsiteX3" fmla="*/ 1996440 w 2063044"/>
              <a:gd name="connsiteY3" fmla="*/ 2407920 h 4008120"/>
              <a:gd name="connsiteX4" fmla="*/ 1097280 w 2063044"/>
              <a:gd name="connsiteY4" fmla="*/ 2918460 h 4008120"/>
              <a:gd name="connsiteX5" fmla="*/ 906780 w 2063044"/>
              <a:gd name="connsiteY5" fmla="*/ 4008120 h 400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3044" h="4008120">
                <a:moveTo>
                  <a:pt x="0" y="7620"/>
                </a:moveTo>
                <a:lnTo>
                  <a:pt x="1996440" y="0"/>
                </a:lnTo>
                <a:lnTo>
                  <a:pt x="1996440" y="0"/>
                </a:lnTo>
                <a:cubicBezTo>
                  <a:pt x="1996440" y="401320"/>
                  <a:pt x="2146300" y="1921510"/>
                  <a:pt x="1996440" y="2407920"/>
                </a:cubicBezTo>
                <a:cubicBezTo>
                  <a:pt x="1846580" y="2894330"/>
                  <a:pt x="1278890" y="2651760"/>
                  <a:pt x="1097280" y="2918460"/>
                </a:cubicBezTo>
                <a:cubicBezTo>
                  <a:pt x="915670" y="3185160"/>
                  <a:pt x="911225" y="3596640"/>
                  <a:pt x="906780" y="4008120"/>
                </a:cubicBezTo>
              </a:path>
            </a:pathLst>
          </a:custGeom>
          <a:noFill/>
          <a:ln w="190500">
            <a:solidFill>
              <a:srgbClr val="FF3333">
                <a:alpha val="85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EAF286B-521D-6D3B-422B-F883039F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/>
          <a:lstStyle/>
          <a:p>
            <a:r>
              <a:rPr lang="en-US" dirty="0"/>
              <a:t>Defender opens a process</a:t>
            </a:r>
          </a:p>
        </p:txBody>
      </p:sp>
    </p:spTree>
    <p:extLst>
      <p:ext uri="{BB962C8B-B14F-4D97-AF65-F5344CB8AC3E}">
        <p14:creationId xmlns:p14="http://schemas.microsoft.com/office/powerpoint/2010/main" val="33344856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4EAF4-E2B7-53F4-DD07-8737E2BAA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23605-22BF-BFA4-2F7D-E0000CDE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123E4B-4988-CB94-A3F5-6BC295F6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5226B-3E12-16ED-EB50-957E48C90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33" y="1231900"/>
            <a:ext cx="10854995" cy="328731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26A75A-4B64-D8BC-CDF0-39A9E87D82CF}"/>
              </a:ext>
            </a:extLst>
          </p:cNvPr>
          <p:cNvSpPr/>
          <p:nvPr/>
        </p:nvSpPr>
        <p:spPr>
          <a:xfrm>
            <a:off x="1522813" y="4622240"/>
            <a:ext cx="8962308" cy="20077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Research results: </a:t>
            </a:r>
          </a:p>
          <a:p>
            <a:r>
              <a:rPr lang="en-US" sz="2800" dirty="0"/>
              <a:t>	revoking “SeDebugPrivilege” from “Enabled” </a:t>
            </a:r>
          </a:p>
          <a:p>
            <a:r>
              <a:rPr lang="en-US" sz="2800" dirty="0"/>
              <a:t>	is enough to prevent Defender from inspecting </a:t>
            </a:r>
            <a:br>
              <a:rPr lang="en-US" sz="2800" dirty="0"/>
            </a:br>
            <a:r>
              <a:rPr lang="en-US" sz="2800" dirty="0"/>
              <a:t>	the apps memory. </a:t>
            </a:r>
          </a:p>
        </p:txBody>
      </p:sp>
    </p:spTree>
    <p:extLst>
      <p:ext uri="{BB962C8B-B14F-4D97-AF65-F5344CB8AC3E}">
        <p14:creationId xmlns:p14="http://schemas.microsoft.com/office/powerpoint/2010/main" val="28275635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2E4A11-EE69-994D-3101-2BFC9B7F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396AD-320F-E918-D5AF-763264A21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659" y="3984245"/>
            <a:ext cx="4166886" cy="27231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28782F8-C487-1417-8D03-14165210A841}"/>
              </a:ext>
            </a:extLst>
          </p:cNvPr>
          <p:cNvGrpSpPr/>
          <p:nvPr/>
        </p:nvGrpSpPr>
        <p:grpSpPr>
          <a:xfrm>
            <a:off x="509241" y="211652"/>
            <a:ext cx="10611722" cy="2985940"/>
            <a:chOff x="696607" y="409587"/>
            <a:chExt cx="10798785" cy="23678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2FD40-37FD-5CEC-2A96-D00686583AEA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3" name="Thought Bubble: Cloud 12">
                <a:extLst>
                  <a:ext uri="{FF2B5EF4-FFF2-40B4-BE49-F238E27FC236}">
                    <a16:creationId xmlns:a16="http://schemas.microsoft.com/office/drawing/2014/main" id="{9099845D-7C6B-7183-4D45-CBA870B57CBB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95"/>
                  <a:gd name="adj2" fmla="val 80598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C44E14-B10E-D7F4-C232-2F29912F8E51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A30525-215F-4FF4-8D02-58D5704A5994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7F982C-2D3D-2444-D2DA-75C59071D74F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C98204-1591-0B9B-9336-203B9803AA34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D079505-9CD5-A6DC-8078-E3FBA94C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490" y="1064786"/>
            <a:ext cx="8447589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Attack on MIC and Token Privilege</a:t>
            </a:r>
            <a:br>
              <a:rPr lang="en-US" cap="none" dirty="0"/>
            </a:br>
            <a:r>
              <a:rPr lang="en-US" cap="none" dirty="0"/>
              <a:t>can disable Microsoft Defender </a:t>
            </a:r>
            <a:br>
              <a:rPr lang="en-US" cap="none" dirty="0"/>
            </a:br>
            <a:r>
              <a:rPr lang="en-US" cap="none" dirty="0"/>
              <a:t>without terminating its apps</a:t>
            </a:r>
          </a:p>
        </p:txBody>
      </p:sp>
    </p:spTree>
    <p:extLst>
      <p:ext uri="{BB962C8B-B14F-4D97-AF65-F5344CB8AC3E}">
        <p14:creationId xmlns:p14="http://schemas.microsoft.com/office/powerpoint/2010/main" val="34320218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95114-A708-6905-6F4E-3EC06F17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11740896" cy="5667644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1EDF5529-29FE-B220-3434-DA904895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436352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on MIC + Token Privilege: SCHEME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4E6F867-D2AA-B765-439D-B263F4C0E382}"/>
              </a:ext>
            </a:extLst>
          </p:cNvPr>
          <p:cNvSpPr txBox="1">
            <a:spLocks/>
          </p:cNvSpPr>
          <p:nvPr/>
        </p:nvSpPr>
        <p:spPr>
          <a:xfrm>
            <a:off x="11463528" y="649463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916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436352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on MIC + Token Privilege: SCHEME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30DBE-A45F-700B-AAFA-718F64D5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11740896" cy="5667644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4AB225B-B3C6-11CB-EF04-68B9248391AB}"/>
              </a:ext>
            </a:extLst>
          </p:cNvPr>
          <p:cNvSpPr/>
          <p:nvPr/>
        </p:nvSpPr>
        <p:spPr>
          <a:xfrm rot="16945107" flipH="1">
            <a:off x="936970" y="1488583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7ABAD2C-1BE2-DE6E-03C1-0B53D3CEA994}"/>
              </a:ext>
            </a:extLst>
          </p:cNvPr>
          <p:cNvSpPr txBox="1">
            <a:spLocks/>
          </p:cNvSpPr>
          <p:nvPr/>
        </p:nvSpPr>
        <p:spPr>
          <a:xfrm>
            <a:off x="11463528" y="649463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7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DAE343-8528-8AFD-F668-9E7107A7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AAD8EB8-DB6E-4667-93E6-EA24F7D2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72257" cy="972897"/>
          </a:xfrm>
        </p:spPr>
        <p:txBody>
          <a:bodyPr>
            <a:noAutofit/>
          </a:bodyPr>
          <a:lstStyle/>
          <a:p>
            <a:pPr algn="ctr"/>
            <a:r>
              <a:rPr lang="en-US" sz="36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is under attacks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9A8CB2-8218-4374-9C21-E4D3469B19AC}"/>
              </a:ext>
            </a:extLst>
          </p:cNvPr>
          <p:cNvSpPr/>
          <p:nvPr/>
        </p:nvSpPr>
        <p:spPr>
          <a:xfrm>
            <a:off x="2814752" y="1388225"/>
            <a:ext cx="6600306" cy="1388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05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436352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on MIC + Token Privilege: SCHEME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30DBE-A45F-700B-AAFA-718F64D5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11740896" cy="5667644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C231F03-8489-6E2A-E59F-A85D70E6D370}"/>
              </a:ext>
            </a:extLst>
          </p:cNvPr>
          <p:cNvSpPr/>
          <p:nvPr/>
        </p:nvSpPr>
        <p:spPr>
          <a:xfrm rot="10800000" flipH="1">
            <a:off x="-98693" y="3089637"/>
            <a:ext cx="12113909" cy="4406807"/>
          </a:xfrm>
          <a:prstGeom prst="triangle">
            <a:avLst>
              <a:gd name="adj" fmla="val 48947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F34A409-235C-E062-E73A-A9539D93BF27}"/>
              </a:ext>
            </a:extLst>
          </p:cNvPr>
          <p:cNvSpPr txBox="1">
            <a:spLocks/>
          </p:cNvSpPr>
          <p:nvPr/>
        </p:nvSpPr>
        <p:spPr>
          <a:xfrm>
            <a:off x="11463528" y="649463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895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436352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on MIC + Token Privilege: SCHEME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30DBE-A45F-700B-AAFA-718F64D5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11740896" cy="5667644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D0D8ACC-015D-1D2D-B36B-6FD8B6148FB1}"/>
              </a:ext>
            </a:extLst>
          </p:cNvPr>
          <p:cNvSpPr/>
          <p:nvPr/>
        </p:nvSpPr>
        <p:spPr>
          <a:xfrm rot="19666410" flipH="1">
            <a:off x="1596408" y="76473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6C2F52D-F5EA-B6FD-69D2-9172BB9EC850}"/>
              </a:ext>
            </a:extLst>
          </p:cNvPr>
          <p:cNvSpPr txBox="1">
            <a:spLocks/>
          </p:cNvSpPr>
          <p:nvPr/>
        </p:nvSpPr>
        <p:spPr>
          <a:xfrm>
            <a:off x="11463528" y="649463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9261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436352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on MIC + Token Privilege: SCHEME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30DBE-A45F-700B-AAFA-718F64D5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11740896" cy="5667644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46758D2-A664-4175-0C4A-A7EE8088912D}"/>
              </a:ext>
            </a:extLst>
          </p:cNvPr>
          <p:cNvSpPr/>
          <p:nvPr/>
        </p:nvSpPr>
        <p:spPr>
          <a:xfrm rot="3126018" flipH="1" flipV="1">
            <a:off x="5620924" y="-930506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991F4B7-81E5-1601-FEB6-1E8A65C9AC02}"/>
              </a:ext>
            </a:extLst>
          </p:cNvPr>
          <p:cNvSpPr/>
          <p:nvPr/>
        </p:nvSpPr>
        <p:spPr>
          <a:xfrm rot="18473982" flipH="1">
            <a:off x="5620922" y="-493159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ADA2172-1AC9-C723-4D67-D035D634ABF6}"/>
              </a:ext>
            </a:extLst>
          </p:cNvPr>
          <p:cNvSpPr txBox="1">
            <a:spLocks/>
          </p:cNvSpPr>
          <p:nvPr/>
        </p:nvSpPr>
        <p:spPr>
          <a:xfrm>
            <a:off x="11463528" y="649463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65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082385" y="452018"/>
            <a:ext cx="10631562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Attack on MIC + Token Privilege: DEMO</a:t>
            </a:r>
            <a:endParaRPr lang="en-US" cap="non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3"/>
              </a:rPr>
              <a:t>https://www.youtube.com/embed/ihhUUd9qJTY?vq=hd1440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432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E74A3E-3F75-A618-A649-5766EB13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11740896" cy="56676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E052F1-552E-F53F-494E-9C6F39F0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Autofit/>
          </a:bodyPr>
          <a:lstStyle/>
          <a:p>
            <a:pPr algn="ctr"/>
            <a:r>
              <a:rPr lang="en-US" sz="3900" cap="none" dirty="0">
                <a:latin typeface="Segoe UI Semibold (Headings)"/>
              </a:rPr>
              <a:t>Sandboxed Microsoft Defender fails to stop malware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929E85-F14F-9624-A3BC-02A927565F1D}"/>
              </a:ext>
            </a:extLst>
          </p:cNvPr>
          <p:cNvSpPr/>
          <p:nvPr/>
        </p:nvSpPr>
        <p:spPr>
          <a:xfrm flipH="1">
            <a:off x="274319" y="-3516922"/>
            <a:ext cx="15762849" cy="12162158"/>
          </a:xfrm>
          <a:prstGeom prst="ellipse">
            <a:avLst/>
          </a:prstGeom>
          <a:solidFill>
            <a:srgbClr val="FFCA08">
              <a:alpha val="10000"/>
            </a:srgbClr>
          </a:solidFill>
          <a:ln w="76200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BF13E35-792A-8BB5-634C-AAD540C242E4}"/>
              </a:ext>
            </a:extLst>
          </p:cNvPr>
          <p:cNvSpPr/>
          <p:nvPr/>
        </p:nvSpPr>
        <p:spPr>
          <a:xfrm rot="4260805" flipH="1" flipV="1">
            <a:off x="5985468" y="-2036507"/>
            <a:ext cx="4305223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61BBC4C-FD89-23C1-DACD-02BDD24DC585}"/>
              </a:ext>
            </a:extLst>
          </p:cNvPr>
          <p:cNvSpPr/>
          <p:nvPr/>
        </p:nvSpPr>
        <p:spPr>
          <a:xfrm rot="17339195" flipH="1">
            <a:off x="6259787" y="-2612510"/>
            <a:ext cx="4305223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4D277C7-DB4E-0F48-9A5E-7B21D353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85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E74A3E-3F75-A618-A649-5766EB13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4095" y="1349569"/>
            <a:ext cx="13910317" cy="67148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E052F1-552E-F53F-494E-9C6F39F0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51299" y="736309"/>
            <a:ext cx="14357291" cy="1432510"/>
          </a:xfrm>
        </p:spPr>
        <p:txBody>
          <a:bodyPr>
            <a:noAutofit/>
          </a:bodyPr>
          <a:lstStyle/>
          <a:p>
            <a:pPr algn="ctr"/>
            <a:r>
              <a:rPr lang="en-US" sz="3900" cap="none" dirty="0">
                <a:latin typeface="Segoe UI Semibold (Headings)"/>
              </a:rPr>
              <a:t>Sandboxed Microsoft Defender fails to stop malware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929E85-F14F-9624-A3BC-02A927565F1D}"/>
              </a:ext>
            </a:extLst>
          </p:cNvPr>
          <p:cNvSpPr/>
          <p:nvPr/>
        </p:nvSpPr>
        <p:spPr>
          <a:xfrm flipH="1">
            <a:off x="-3840480" y="-4328160"/>
            <a:ext cx="22311360" cy="15727680"/>
          </a:xfrm>
          <a:prstGeom prst="ellipse">
            <a:avLst/>
          </a:prstGeom>
          <a:solidFill>
            <a:srgbClr val="FFCA08">
              <a:alpha val="10000"/>
            </a:srgbClr>
          </a:solidFill>
          <a:ln w="114300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BF13E35-792A-8BB5-634C-AAD540C242E4}"/>
              </a:ext>
            </a:extLst>
          </p:cNvPr>
          <p:cNvSpPr/>
          <p:nvPr/>
        </p:nvSpPr>
        <p:spPr>
          <a:xfrm rot="4260805" flipH="1" flipV="1">
            <a:off x="4055758" y="-1980533"/>
            <a:ext cx="5006312" cy="12192079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61BBC4C-FD89-23C1-DACD-02BDD24DC585}"/>
              </a:ext>
            </a:extLst>
          </p:cNvPr>
          <p:cNvSpPr/>
          <p:nvPr/>
        </p:nvSpPr>
        <p:spPr>
          <a:xfrm rot="17339195" flipH="1">
            <a:off x="4287688" y="-2748083"/>
            <a:ext cx="5006312" cy="12192077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4D277C7-DB4E-0F48-9A5E-7B21D353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4091" y="7066554"/>
            <a:ext cx="753757" cy="424584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291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AC93B1-76E4-DE4B-2F56-E16AE85E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11740896" cy="566764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5C6AC-69CD-4DC0-1C11-395477E2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81ABF-4ADB-F10D-38BD-29EE38AD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81939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41BE4-223B-F94D-678C-A35652F0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972" y="-189966"/>
            <a:ext cx="4426239" cy="46227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E052F1-552E-F53F-494E-9C6F39F0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585"/>
            <a:ext cx="12192000" cy="555171"/>
          </a:xfrm>
          <a:solidFill>
            <a:schemeClr val="bg1">
              <a:alpha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3900" cap="none" dirty="0">
                <a:latin typeface="Segoe UI Semibold (Headings)"/>
              </a:rPr>
              <a:t>Sandboxed Microsoft Defender fails to stop malware</a:t>
            </a:r>
          </a:p>
        </p:txBody>
      </p:sp>
    </p:spTree>
    <p:extLst>
      <p:ext uri="{BB962C8B-B14F-4D97-AF65-F5344CB8AC3E}">
        <p14:creationId xmlns:p14="http://schemas.microsoft.com/office/powerpoint/2010/main" val="31650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42611-974F-4158-AA94-778C64D0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451A4-4370-8573-5A22-D139BF45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23" y="3165593"/>
            <a:ext cx="2739021" cy="25472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8E89365-8F8F-A2E6-4519-51AD155BD24A}"/>
              </a:ext>
            </a:extLst>
          </p:cNvPr>
          <p:cNvGrpSpPr/>
          <p:nvPr/>
        </p:nvGrpSpPr>
        <p:grpSpPr>
          <a:xfrm>
            <a:off x="476845" y="309159"/>
            <a:ext cx="10611722" cy="2422466"/>
            <a:chOff x="696607" y="409587"/>
            <a:chExt cx="10798785" cy="23678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A90B5D-7D4C-EEB9-4554-5D5A3BBC3F5C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20" name="Thought Bubble: Cloud 19">
                <a:extLst>
                  <a:ext uri="{FF2B5EF4-FFF2-40B4-BE49-F238E27FC236}">
                    <a16:creationId xmlns:a16="http://schemas.microsoft.com/office/drawing/2014/main" id="{0D2EE56D-3E98-7BBA-AA7C-32FBF8D79C65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4719"/>
                  <a:gd name="adj2" fmla="val 74484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EB9B7-65C2-A340-F2BD-2FFC1E7C6423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46F990-B3D4-DC87-15BB-89FDDC014A48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358519-B853-84FD-08C4-75CF20A273E1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99C29-33FD-72B5-C32C-DD15C76A2C18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98EF3BA-C2AA-45E0-AC7E-DE2AF104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15" y="798103"/>
            <a:ext cx="9387893" cy="1572505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This attack can blind Microsoft Defender.</a:t>
            </a:r>
            <a:br>
              <a:rPr lang="en-US" cap="none" dirty="0"/>
            </a:br>
            <a:r>
              <a:rPr lang="en-US" cap="none" dirty="0"/>
              <a:t>What about other AVs?</a:t>
            </a:r>
          </a:p>
        </p:txBody>
      </p:sp>
    </p:spTree>
    <p:extLst>
      <p:ext uri="{BB962C8B-B14F-4D97-AF65-F5344CB8AC3E}">
        <p14:creationId xmlns:p14="http://schemas.microsoft.com/office/powerpoint/2010/main" val="37774477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75E6E-2E54-2F4A-28A4-AA192CE4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17356"/>
            <a:ext cx="10058400" cy="726993"/>
          </a:xfrm>
        </p:spPr>
        <p:txBody>
          <a:bodyPr>
            <a:normAutofit fontScale="90000"/>
          </a:bodyPr>
          <a:lstStyle/>
          <a:p>
            <a:r>
              <a:rPr lang="en-US" dirty="0"/>
              <a:t>MIC-based attack blinds top AV solutions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AB23C1-B61E-112F-F10C-40DFFDEF4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11668"/>
              </p:ext>
            </p:extLst>
          </p:nvPr>
        </p:nvGraphicFramePr>
        <p:xfrm>
          <a:off x="248678" y="781834"/>
          <a:ext cx="11771526" cy="547402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331635">
                  <a:extLst>
                    <a:ext uri="{9D8B030D-6E8A-4147-A177-3AD203B41FA5}">
                      <a16:colId xmlns:a16="http://schemas.microsoft.com/office/drawing/2014/main" val="3547962839"/>
                    </a:ext>
                  </a:extLst>
                </a:gridCol>
                <a:gridCol w="3699163">
                  <a:extLst>
                    <a:ext uri="{9D8B030D-6E8A-4147-A177-3AD203B41FA5}">
                      <a16:colId xmlns:a16="http://schemas.microsoft.com/office/drawing/2014/main" val="1232879824"/>
                    </a:ext>
                  </a:extLst>
                </a:gridCol>
                <a:gridCol w="3740728">
                  <a:extLst>
                    <a:ext uri="{9D8B030D-6E8A-4147-A177-3AD203B41FA5}">
                      <a16:colId xmlns:a16="http://schemas.microsoft.com/office/drawing/2014/main" val="42736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AV Name 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AV ability to detect malicious files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AV ability to detect malicious processes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189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Microsoft Defender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5696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McAfee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5872523"/>
                  </a:ext>
                </a:extLst>
              </a:tr>
              <a:tr h="106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Malwarebytes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8360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Avast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6583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AVG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4642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Kaspersky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kern="1200" dirty="0">
                          <a:solidFill>
                            <a:srgbClr val="FF24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Disabled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66FF00"/>
                          </a:solidFill>
                          <a:effectLst/>
                        </a:rPr>
                        <a:t>Enabled</a:t>
                      </a:r>
                      <a:endParaRPr lang="en-US" sz="2800" b="0" dirty="0">
                        <a:solidFill>
                          <a:srgbClr val="66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3115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0" dirty="0">
                          <a:solidFill>
                            <a:srgbClr val="66FF00"/>
                          </a:solidFill>
                          <a:effectLst/>
                        </a:rPr>
                        <a:t>Enabled</a:t>
                      </a:r>
                      <a:r>
                        <a:rPr lang="en-US" sz="2800" b="0" kern="1200" dirty="0">
                          <a:solidFill>
                            <a:srgbClr val="66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but </a:t>
                      </a:r>
                      <a:br>
                        <a:rPr lang="en-US" sz="2800" b="0" kern="1200" dirty="0">
                          <a:solidFill>
                            <a:srgbClr val="66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800" b="0" kern="1200" dirty="0">
                          <a:solidFill>
                            <a:srgbClr val="66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 cannot remove malware files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kern="1200" dirty="0">
                          <a:solidFill>
                            <a:srgbClr val="FF24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Disabled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523649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F27317CE-6DA6-2AEF-72CA-D05CEAC94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651" y="2422814"/>
            <a:ext cx="1820487" cy="36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lwarebytes Antivirus Review: Is it Worth Trying in 2022?">
            <a:extLst>
              <a:ext uri="{FF2B5EF4-FFF2-40B4-BE49-F238E27FC236}">
                <a16:creationId xmlns:a16="http://schemas.microsoft.com/office/drawing/2014/main" id="{61697167-9FDE-DBF4-81C8-995AF5A53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80" y="2794085"/>
            <a:ext cx="2318628" cy="6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B08490-3FD2-2205-A43C-CF6AC34FC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11" y="4607794"/>
            <a:ext cx="2252907" cy="4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5C1675C-6DDF-A77A-A3D0-EEA3720BBC6F}"/>
              </a:ext>
            </a:extLst>
          </p:cNvPr>
          <p:cNvGrpSpPr/>
          <p:nvPr/>
        </p:nvGrpSpPr>
        <p:grpSpPr>
          <a:xfrm>
            <a:off x="529162" y="1693140"/>
            <a:ext cx="3752211" cy="567357"/>
            <a:chOff x="529162" y="1845540"/>
            <a:chExt cx="3752211" cy="567357"/>
          </a:xfrm>
        </p:grpSpPr>
        <p:pic>
          <p:nvPicPr>
            <p:cNvPr id="1034" name="Picture 10" descr="Microsoft EDR - Critical Start">
              <a:extLst>
                <a:ext uri="{FF2B5EF4-FFF2-40B4-BE49-F238E27FC236}">
                  <a16:creationId xmlns:a16="http://schemas.microsoft.com/office/drawing/2014/main" id="{4359A176-CE68-4547-7ECC-9B8D38D3BC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78" b="42950"/>
            <a:stretch/>
          </p:blipFill>
          <p:spPr bwMode="auto">
            <a:xfrm>
              <a:off x="1006158" y="1845540"/>
              <a:ext cx="3275215" cy="525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Microsoft Defender - Apps on Google Play">
              <a:extLst>
                <a:ext uri="{FF2B5EF4-FFF2-40B4-BE49-F238E27FC236}">
                  <a16:creationId xmlns:a16="http://schemas.microsoft.com/office/drawing/2014/main" id="{78E3D7CB-BFF5-EDC8-71E4-10C896AED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62" y="1935901"/>
              <a:ext cx="476996" cy="47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713C08-80C4-83AB-3D43-46197C53EA8D}"/>
              </a:ext>
            </a:extLst>
          </p:cNvPr>
          <p:cNvGrpSpPr/>
          <p:nvPr/>
        </p:nvGrpSpPr>
        <p:grpSpPr>
          <a:xfrm>
            <a:off x="1529870" y="3389488"/>
            <a:ext cx="1760047" cy="575543"/>
            <a:chOff x="1202177" y="3541888"/>
            <a:chExt cx="1760047" cy="575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3A4096-F033-F1A3-6952-38393C4F3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66966"/>
            <a:stretch/>
          </p:blipFill>
          <p:spPr>
            <a:xfrm>
              <a:off x="1202177" y="3619653"/>
              <a:ext cx="474145" cy="4514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C3D8408-2787-5961-2E51-CCC474507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33034"/>
            <a:stretch/>
          </p:blipFill>
          <p:spPr>
            <a:xfrm>
              <a:off x="1736733" y="3541888"/>
              <a:ext cx="1225491" cy="5755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D7F74C-FA00-755C-692C-CF3A998DB75F}"/>
              </a:ext>
            </a:extLst>
          </p:cNvPr>
          <p:cNvGrpSpPr/>
          <p:nvPr/>
        </p:nvGrpSpPr>
        <p:grpSpPr>
          <a:xfrm>
            <a:off x="1481137" y="4805602"/>
            <a:ext cx="1857514" cy="1654760"/>
            <a:chOff x="1459428" y="5029260"/>
            <a:chExt cx="1857514" cy="1654760"/>
          </a:xfrm>
        </p:grpSpPr>
        <p:pic>
          <p:nvPicPr>
            <p:cNvPr id="6" name="Picture 4" descr="Купить WF00219010 Worry-Free Services, Multi-Language: [Service]Extension:  Renew, Academic, 6-10, 12 month(s) по лучшей цене">
              <a:extLst>
                <a:ext uri="{FF2B5EF4-FFF2-40B4-BE49-F238E27FC236}">
                  <a16:creationId xmlns:a16="http://schemas.microsoft.com/office/drawing/2014/main" id="{F8F3AC5C-B5C1-5795-35A6-2ECC3DC69B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17"/>
            <a:stretch/>
          </p:blipFill>
          <p:spPr bwMode="auto">
            <a:xfrm>
              <a:off x="1459428" y="5029260"/>
              <a:ext cx="609899" cy="165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Trend Micro (NL) | Internet Security Antivirus - PC &amp; Mac">
              <a:extLst>
                <a:ext uri="{FF2B5EF4-FFF2-40B4-BE49-F238E27FC236}">
                  <a16:creationId xmlns:a16="http://schemas.microsoft.com/office/drawing/2014/main" id="{5E752826-C3BC-6861-0D8E-0E06D8D52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8"/>
            <a:stretch/>
          </p:blipFill>
          <p:spPr bwMode="auto">
            <a:xfrm>
              <a:off x="2044860" y="5533762"/>
              <a:ext cx="1272082" cy="637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E3744-1619-20BE-9451-980F0549772A}"/>
              </a:ext>
            </a:extLst>
          </p:cNvPr>
          <p:cNvGrpSpPr/>
          <p:nvPr/>
        </p:nvGrpSpPr>
        <p:grpSpPr>
          <a:xfrm>
            <a:off x="1599460" y="3708676"/>
            <a:ext cx="1620868" cy="1077805"/>
            <a:chOff x="1463729" y="3870258"/>
            <a:chExt cx="1620868" cy="1077805"/>
          </a:xfrm>
        </p:grpSpPr>
        <p:pic>
          <p:nvPicPr>
            <p:cNvPr id="1036" name="Picture 12" descr="AVG AntiVirus Logo transparent PNG - StickPNG">
              <a:extLst>
                <a:ext uri="{FF2B5EF4-FFF2-40B4-BE49-F238E27FC236}">
                  <a16:creationId xmlns:a16="http://schemas.microsoft.com/office/drawing/2014/main" id="{44C0C75A-AD0F-CE95-AF64-BBA5936692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401"/>
            <a:stretch/>
          </p:blipFill>
          <p:spPr bwMode="auto">
            <a:xfrm>
              <a:off x="1463729" y="3870258"/>
              <a:ext cx="491470" cy="1077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F3EB05D-74BC-7A6A-C7FB-FDB03DD7B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46814" y="4153941"/>
              <a:ext cx="1037783" cy="50377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304CF5B-6311-4E61-9D8A-BB84184787D2}"/>
              </a:ext>
            </a:extLst>
          </p:cNvPr>
          <p:cNvSpPr txBox="1"/>
          <p:nvPr/>
        </p:nvSpPr>
        <p:spPr>
          <a:xfrm>
            <a:off x="426721" y="6272509"/>
            <a:ext cx="1112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Disclaimer:  The purpose is to provide technical review only. This analysis is not designed to promote any solutions.</a:t>
            </a:r>
          </a:p>
          <a:p>
            <a:pPr algn="just"/>
            <a:r>
              <a:rPr lang="en-US" sz="1600" dirty="0"/>
              <a:t>                       We do respect all antiviruses and endpoint security solutions.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E1B8C37A-BCD9-3B37-DC27-2AE100D6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773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F13C93-E51E-A48D-EE07-3DF2D18128E1}"/>
              </a:ext>
            </a:extLst>
          </p:cNvPr>
          <p:cNvSpPr/>
          <p:nvPr/>
        </p:nvSpPr>
        <p:spPr>
          <a:xfrm>
            <a:off x="445823" y="1358666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617881F-462C-6B07-0504-C6FFA702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61B5A-3D82-5D7D-812C-14EB0B59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23" y="4065174"/>
            <a:ext cx="2390172" cy="23901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4508DB-7CE2-FF31-3775-2A831F489CE5}"/>
              </a:ext>
            </a:extLst>
          </p:cNvPr>
          <p:cNvGrpSpPr/>
          <p:nvPr/>
        </p:nvGrpSpPr>
        <p:grpSpPr>
          <a:xfrm>
            <a:off x="2450969" y="0"/>
            <a:ext cx="9123715" cy="4114407"/>
            <a:chOff x="696607" y="409587"/>
            <a:chExt cx="10798785" cy="23678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9E19B5-0113-2EEC-39E0-54ACC710ED03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4" name="Thought Bubble: Cloud 13">
                <a:extLst>
                  <a:ext uri="{FF2B5EF4-FFF2-40B4-BE49-F238E27FC236}">
                    <a16:creationId xmlns:a16="http://schemas.microsoft.com/office/drawing/2014/main" id="{76E7B293-B6C4-6270-037F-21D0E72AE6E3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44794"/>
                  <a:gd name="adj2" fmla="val 53047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DCF4F1C-431F-7747-AAA9-8389999C8A8C}"/>
                  </a:ext>
                </a:extLst>
              </p:cNvPr>
              <p:cNvSpPr/>
              <p:nvPr/>
            </p:nvSpPr>
            <p:spPr>
              <a:xfrm>
                <a:off x="9135830" y="182931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0E2F29-AEB9-2523-B347-25DE819318D1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10083B-71FF-E59F-1899-AE55E247DAE8}"/>
                </a:ext>
              </a:extLst>
            </p:cNvPr>
            <p:cNvSpPr/>
            <p:nvPr/>
          </p:nvSpPr>
          <p:spPr>
            <a:xfrm>
              <a:off x="1266306" y="1585829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D9E187-62BE-19ED-1D6E-6A36F48C0245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2F5921D-741C-4E2F-B8EE-A28A1D12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655" y="660033"/>
            <a:ext cx="10058400" cy="2524832"/>
          </a:xfrm>
        </p:spPr>
        <p:txBody>
          <a:bodyPr>
            <a:normAutofit/>
          </a:bodyPr>
          <a:lstStyle/>
          <a:p>
            <a:r>
              <a:rPr lang="en-US" sz="5600" cap="none" dirty="0"/>
              <a:t>MemoryRanger </a:t>
            </a:r>
            <a:br>
              <a:rPr lang="en-US" sz="5600" cap="none" dirty="0"/>
            </a:br>
            <a:r>
              <a:rPr lang="en-US" sz="5600" cap="none" dirty="0"/>
              <a:t>	Defends </a:t>
            </a:r>
            <a:br>
              <a:rPr lang="en-US" sz="5600" cap="none" dirty="0"/>
            </a:br>
            <a:r>
              <a:rPr lang="en-US" sz="5600" cap="none" dirty="0"/>
              <a:t>		Microsoft Defender </a:t>
            </a:r>
          </a:p>
        </p:txBody>
      </p:sp>
    </p:spTree>
    <p:extLst>
      <p:ext uri="{BB962C8B-B14F-4D97-AF65-F5344CB8AC3E}">
        <p14:creationId xmlns:p14="http://schemas.microsoft.com/office/powerpoint/2010/main" val="155398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DAE343-8528-8AFD-F668-9E7107A7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AAD8EB8-DB6E-4667-93E6-EA24F7D2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72257" cy="972897"/>
          </a:xfrm>
        </p:spPr>
        <p:txBody>
          <a:bodyPr>
            <a:noAutofit/>
          </a:bodyPr>
          <a:lstStyle/>
          <a:p>
            <a:pPr algn="ctr"/>
            <a:r>
              <a:rPr lang="en-US" sz="36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is under attacks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029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7BFE0-5FFE-1679-4AC4-88324FEE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264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47B12-9A24-DAB8-DEF2-CB8BDF22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B5E2C68-3516-541D-CB50-954D9B1DFB05}"/>
              </a:ext>
            </a:extLst>
          </p:cNvPr>
          <p:cNvSpPr/>
          <p:nvPr/>
        </p:nvSpPr>
        <p:spPr>
          <a:xfrm rot="12545861" flipH="1" flipV="1">
            <a:off x="-1739442" y="-636291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316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F284A-8A99-8B30-64F4-ED91914F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543D5D4-F16C-2D97-574C-1CB01AFBA518}"/>
              </a:ext>
            </a:extLst>
          </p:cNvPr>
          <p:cNvSpPr/>
          <p:nvPr/>
        </p:nvSpPr>
        <p:spPr>
          <a:xfrm rot="10800000" flipH="1" flipV="1">
            <a:off x="2466797" y="-803932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147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AF987-CC9B-695E-1F73-F4F5A4EB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82C9CC5-D7DF-98A3-EF9A-77A17FA1986D}"/>
              </a:ext>
            </a:extLst>
          </p:cNvPr>
          <p:cNvSpPr/>
          <p:nvPr/>
        </p:nvSpPr>
        <p:spPr>
          <a:xfrm rot="10800000" flipH="1" flipV="1">
            <a:off x="5179516" y="-1002052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598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41BF7-25FF-5B72-AEE2-54326511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2713DF4-197B-8FDE-9D08-4A67C0C0BFD2}"/>
              </a:ext>
            </a:extLst>
          </p:cNvPr>
          <p:cNvSpPr/>
          <p:nvPr/>
        </p:nvSpPr>
        <p:spPr>
          <a:xfrm rot="10800000" flipH="1" flipV="1">
            <a:off x="8151317" y="-1230652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973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1C63E7-1223-9D15-8AE4-B38AF871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A45B83B-2B04-D2BF-542F-47E14D6D4520}"/>
              </a:ext>
            </a:extLst>
          </p:cNvPr>
          <p:cNvSpPr/>
          <p:nvPr/>
        </p:nvSpPr>
        <p:spPr>
          <a:xfrm rot="19403547" flipH="1" flipV="1">
            <a:off x="4616394" y="-1747666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175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5F0D7C-F7C6-82DA-3C7F-F2B6B56A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74" y="850587"/>
            <a:ext cx="11716652" cy="577086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 Components:</a:t>
            </a:r>
          </a:p>
          <a:p>
            <a:pPr lvl="1"/>
            <a:r>
              <a:rPr lang="en-US" dirty="0"/>
              <a:t> user-mode control app</a:t>
            </a:r>
          </a:p>
          <a:p>
            <a:pPr lvl="1"/>
            <a:r>
              <a:rPr lang="en-US" dirty="0"/>
              <a:t> kernel-mode driver to register OS callbacks</a:t>
            </a:r>
          </a:p>
          <a:p>
            <a:pPr lvl="1"/>
            <a:r>
              <a:rPr lang="en-US" dirty="0"/>
              <a:t> hypervisor based dispatcher based on Intel VT-x and EPT technologies</a:t>
            </a:r>
          </a:p>
          <a:p>
            <a:pPr>
              <a:spcBef>
                <a:spcPts val="2400"/>
              </a:spcBef>
            </a:pPr>
            <a:r>
              <a:rPr lang="en-US" sz="2800" dirty="0"/>
              <a:t> The key features:</a:t>
            </a:r>
          </a:p>
          <a:p>
            <a:pPr lvl="1"/>
            <a:r>
              <a:rPr lang="en-US" dirty="0"/>
              <a:t> Runs kernel-mode drivers into isolated memory enclaves</a:t>
            </a:r>
          </a:p>
          <a:p>
            <a:pPr lvl="1"/>
            <a:r>
              <a:rPr lang="en-US" dirty="0"/>
              <a:t> Allows different memory access configuration for each memory enclave</a:t>
            </a:r>
          </a:p>
          <a:p>
            <a:pPr lvl="1"/>
            <a:r>
              <a:rPr lang="en-US" dirty="0"/>
              <a:t> Number of enclaves can be increased in runtime (while VBS has fixed 2 enclaves)</a:t>
            </a:r>
          </a:p>
          <a:p>
            <a:pPr>
              <a:spcBef>
                <a:spcPts val="2400"/>
              </a:spcBef>
            </a:pPr>
            <a:r>
              <a:rPr lang="en-US" sz="2800" dirty="0"/>
              <a:t> Technical features:</a:t>
            </a:r>
          </a:p>
          <a:p>
            <a:pPr lvl="1"/>
            <a:r>
              <a:rPr lang="en-US" dirty="0"/>
              <a:t> Hooks kernel API routines</a:t>
            </a:r>
          </a:p>
          <a:p>
            <a:pPr lvl="1"/>
            <a:r>
              <a:rPr lang="en-US" dirty="0"/>
              <a:t> Redirects illegal access to the sensitive data to the fake content</a:t>
            </a:r>
          </a:p>
          <a:p>
            <a:pPr lvl="1"/>
            <a:r>
              <a:rPr lang="en-US" dirty="0"/>
              <a:t> Supports newest Windows 11 x64 and it is open-source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1803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MemoryRanger: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40CFE-4C98-4E9A-8203-1F2513AC0FBF}"/>
              </a:ext>
            </a:extLst>
          </p:cNvPr>
          <p:cNvSpPr/>
          <p:nvPr/>
        </p:nvSpPr>
        <p:spPr>
          <a:xfrm>
            <a:off x="3442036" y="6242803"/>
            <a:ext cx="53079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hlinkClick r:id="rId2"/>
              </a:rPr>
              <a:t>github.com/</a:t>
            </a:r>
            <a:r>
              <a:rPr lang="en-US" sz="2200" dirty="0" err="1">
                <a:hlinkClick r:id="rId2"/>
              </a:rPr>
              <a:t>IgorKorkin</a:t>
            </a:r>
            <a:r>
              <a:rPr lang="en-US" sz="2200" dirty="0">
                <a:hlinkClick r:id="rId2"/>
              </a:rPr>
              <a:t>/</a:t>
            </a:r>
            <a:r>
              <a:rPr lang="en-US" sz="2200" dirty="0" err="1">
                <a:hlinkClick r:id="rId2"/>
              </a:rPr>
              <a:t>MemoryRanger</a:t>
            </a:r>
            <a:endParaRPr lang="en-US" sz="22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D2E2827-741A-9148-A60F-F0E780C0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9113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5C0CE6-B3BB-4F9D-8614-3AF4577C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86" y="4490380"/>
            <a:ext cx="3023777" cy="17008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53D6D-A323-44D2-BCC0-A1747B05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72" y="1845936"/>
            <a:ext cx="2724687" cy="15326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1CA44AE1-B5D6-4A86-9FE4-05826669B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6826"/>
            <a:ext cx="12172841" cy="729322"/>
          </a:xfrm>
        </p:spPr>
        <p:txBody>
          <a:bodyPr>
            <a:noAutofit/>
          </a:bodyPr>
          <a:lstStyle/>
          <a:p>
            <a:pPr algn="ctr"/>
            <a:r>
              <a:rPr lang="en-US" sz="4400" cap="none" dirty="0"/>
              <a:t>MemoryRanger was in US, UK, and Asia and twice at BlackHat</a:t>
            </a:r>
          </a:p>
        </p:txBody>
      </p:sp>
      <p:pic>
        <p:nvPicPr>
          <p:cNvPr id="11" name="Picture 8" descr="https://www.blackhat.com/images/page-graphics-eu-18/logo.png">
            <a:extLst>
              <a:ext uri="{FF2B5EF4-FFF2-40B4-BE49-F238E27FC236}">
                <a16:creationId xmlns:a16="http://schemas.microsoft.com/office/drawing/2014/main" id="{DE2BBD0C-DEA4-4334-A189-FE35C226E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6" y="932064"/>
            <a:ext cx="1984651" cy="80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ADFSL conference">
            <a:extLst>
              <a:ext uri="{FF2B5EF4-FFF2-40B4-BE49-F238E27FC236}">
                <a16:creationId xmlns:a16="http://schemas.microsoft.com/office/drawing/2014/main" id="{37B54A21-4C82-44C9-8966-2F10C3C2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607" y="5358501"/>
            <a:ext cx="834565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F15108-721C-4F41-89DB-A1FFA5F26CDD}"/>
              </a:ext>
            </a:extLst>
          </p:cNvPr>
          <p:cNvGrpSpPr/>
          <p:nvPr/>
        </p:nvGrpSpPr>
        <p:grpSpPr>
          <a:xfrm>
            <a:off x="4835946" y="976590"/>
            <a:ext cx="2481791" cy="925961"/>
            <a:chOff x="9015603" y="979293"/>
            <a:chExt cx="2295525" cy="7905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84C5C1F-CFA9-4253-A93C-75200FAF1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5603" y="979293"/>
              <a:ext cx="2295525" cy="79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148C812-1483-40B2-86D2-A6DEB31E8C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8" t="995" r="7061" b="-2"/>
            <a:stretch/>
          </p:blipFill>
          <p:spPr bwMode="auto">
            <a:xfrm>
              <a:off x="9082278" y="1002252"/>
              <a:ext cx="597439" cy="694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6AF6B44-66B0-9A44-1E80-DAA603B77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0163" y="4498296"/>
            <a:ext cx="3023776" cy="17008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AC6D59-0D35-6893-F4E5-D8376ECC94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9049" y="1878531"/>
            <a:ext cx="2724687" cy="15326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5EB55E-21D4-4861-3169-0FC112CAA715}"/>
              </a:ext>
            </a:extLst>
          </p:cNvPr>
          <p:cNvCxnSpPr>
            <a:cxnSpLocks/>
          </p:cNvCxnSpPr>
          <p:nvPr/>
        </p:nvCxnSpPr>
        <p:spPr>
          <a:xfrm flipV="1">
            <a:off x="168442" y="3948545"/>
            <a:ext cx="11843449" cy="765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DE73F0-73D2-2DD2-1577-3B4146A90BB9}"/>
              </a:ext>
            </a:extLst>
          </p:cNvPr>
          <p:cNvSpPr/>
          <p:nvPr/>
        </p:nvSpPr>
        <p:spPr>
          <a:xfrm>
            <a:off x="1070526" y="3707476"/>
            <a:ext cx="1280160" cy="432261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9B25836-7F3D-A2DE-72C4-2A73A6133679}"/>
              </a:ext>
            </a:extLst>
          </p:cNvPr>
          <p:cNvSpPr/>
          <p:nvPr/>
        </p:nvSpPr>
        <p:spPr>
          <a:xfrm>
            <a:off x="3214195" y="3733288"/>
            <a:ext cx="1280160" cy="432261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D9D369-A578-F244-C471-F9D435651066}"/>
              </a:ext>
            </a:extLst>
          </p:cNvPr>
          <p:cNvSpPr/>
          <p:nvPr/>
        </p:nvSpPr>
        <p:spPr>
          <a:xfrm>
            <a:off x="5488083" y="3735911"/>
            <a:ext cx="1280160" cy="432261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D6CF3E-2B4B-693B-A1E3-C35EAC286413}"/>
              </a:ext>
            </a:extLst>
          </p:cNvPr>
          <p:cNvSpPr/>
          <p:nvPr/>
        </p:nvSpPr>
        <p:spPr>
          <a:xfrm>
            <a:off x="7761971" y="3740071"/>
            <a:ext cx="1280160" cy="432261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2021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AE9EA0-71AB-29DF-C4E0-0AA1C63870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96" y="923226"/>
            <a:ext cx="2104889" cy="8627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517E99-D134-DEAC-A752-C6ABC09B15E1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1706016" y="3378573"/>
            <a:ext cx="4590" cy="3289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255DBB-F8E8-0CBF-D9CA-A61466FE68D8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54275" y="4165549"/>
            <a:ext cx="6139" cy="3084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11DDBB-FE9F-CF16-A3E5-E7E8CD5A6FCA}"/>
              </a:ext>
            </a:extLst>
          </p:cNvPr>
          <p:cNvCxnSpPr>
            <a:cxnSpLocks/>
          </p:cNvCxnSpPr>
          <p:nvPr/>
        </p:nvCxnSpPr>
        <p:spPr>
          <a:xfrm>
            <a:off x="6112755" y="3411168"/>
            <a:ext cx="4590" cy="3289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530868-6455-693D-82A3-2C9D31A67C6B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>
            <a:off x="8402051" y="4172332"/>
            <a:ext cx="0" cy="3259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BA9EB1-4DA5-CFF0-5A4D-E17812D403D6}"/>
              </a:ext>
            </a:extLst>
          </p:cNvPr>
          <p:cNvCxnSpPr>
            <a:cxnSpLocks/>
          </p:cNvCxnSpPr>
          <p:nvPr/>
        </p:nvCxnSpPr>
        <p:spPr>
          <a:xfrm>
            <a:off x="8388098" y="3411496"/>
            <a:ext cx="4590" cy="3289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794AB29-9AC2-4014-A654-67EB639AD8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3656" y="1856979"/>
            <a:ext cx="2724687" cy="15326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12B9126-C045-ECD7-1C4E-208DF3B86E18}"/>
              </a:ext>
            </a:extLst>
          </p:cNvPr>
          <p:cNvCxnSpPr>
            <a:cxnSpLocks/>
          </p:cNvCxnSpPr>
          <p:nvPr/>
        </p:nvCxnSpPr>
        <p:spPr>
          <a:xfrm flipV="1">
            <a:off x="8381716" y="3411168"/>
            <a:ext cx="706495" cy="3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DA4778-6007-3746-336B-8084CEDF2864}"/>
              </a:ext>
            </a:extLst>
          </p:cNvPr>
          <p:cNvSpPr/>
          <p:nvPr/>
        </p:nvSpPr>
        <p:spPr>
          <a:xfrm>
            <a:off x="10035859" y="3707475"/>
            <a:ext cx="1280160" cy="432261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2D7AB838-8495-B56A-673F-46583D43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359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1225CD-3AAF-1E04-009C-1374B342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"/>
            <a:ext cx="10406126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FD3A-4972-4299-A1EF-F3DF4346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0E5E5-715B-4C37-8700-7948C53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MemoryRanger Customization protects Microsoft Defender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8193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B4C85-2E65-A3A3-7B4B-A85F7699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"/>
            <a:ext cx="10406126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FD3A-4972-4299-A1EF-F3DF4346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0E5E5-715B-4C37-8700-7948C53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MemoryRanger Customization protects Microsoft Defender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02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7BC610-BB46-9FD9-55F6-48D3953C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AAD8EB8-DB6E-4667-93E6-EA24F7D2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72257" cy="972897"/>
          </a:xfrm>
        </p:spPr>
        <p:txBody>
          <a:bodyPr>
            <a:noAutofit/>
          </a:bodyPr>
          <a:lstStyle/>
          <a:p>
            <a:pPr algn="ctr"/>
            <a:r>
              <a:rPr lang="en-US" sz="36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Driver-based attacks can disable Microsoft Defender</a:t>
            </a:r>
          </a:p>
        </p:txBody>
      </p:sp>
    </p:spTree>
    <p:extLst>
      <p:ext uri="{BB962C8B-B14F-4D97-AF65-F5344CB8AC3E}">
        <p14:creationId xmlns:p14="http://schemas.microsoft.com/office/powerpoint/2010/main" val="120305281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14282" y="312091"/>
            <a:ext cx="11096845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/>
              <a:t> MemoryRanger </a:t>
            </a:r>
            <a:r>
              <a:rPr lang="en-US" cap="none" dirty="0"/>
              <a:t>Defends </a:t>
            </a:r>
            <a:r>
              <a:rPr lang="en-US" sz="5400" cap="none" dirty="0"/>
              <a:t>Microsoft Defender: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3"/>
              </a:rPr>
              <a:t>https://www.youtube.com/embed/Ohqhq50wVjI?vq=hd1440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54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4C6F4-A5F8-E864-DD41-1945EF4E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78024E5-8901-0C7F-ECB0-4F19834E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521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779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3C014-5E3F-4557-7261-8FFA0678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1A7639-8F1B-B269-5B80-78F57C9D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521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2917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088E3-7E3C-0F5E-D1FB-06F6F357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7A6958C-F795-2FD0-9F33-EFE9E5FC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521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16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9740B-DB67-E069-31E1-ECEB48E7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E7E21E9-9B27-4DBF-1400-8BBB709D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521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421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9740B-DB67-E069-31E1-ECEB48E7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A1AC5A3-06CB-FB2F-8D54-E25D72655AE0}"/>
              </a:ext>
            </a:extLst>
          </p:cNvPr>
          <p:cNvSpPr/>
          <p:nvPr/>
        </p:nvSpPr>
        <p:spPr>
          <a:xfrm>
            <a:off x="9545659" y="3356005"/>
            <a:ext cx="901361" cy="903575"/>
          </a:xfrm>
          <a:prstGeom prst="flowChartConnector">
            <a:avLst/>
          </a:prstGeom>
          <a:noFill/>
          <a:ln w="133350" cap="rnd">
            <a:solidFill>
              <a:srgbClr val="91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234B1AD-82E5-D59F-2B6A-6083E37D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521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B80F73-DF1B-BF36-2B6D-7B28013A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89C2C0C8-09D8-75F3-F692-FF531B27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521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924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F063AC-C570-485F-B24A-26D917E7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66" y="1164343"/>
            <a:ext cx="11447734" cy="435420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CC00"/>
                </a:solidFill>
              </a:rPr>
              <a:t>Kernel-mode threats </a:t>
            </a:r>
            <a:r>
              <a:rPr lang="en-US" sz="2400" dirty="0"/>
              <a:t>are very dangerous even for Windows 11 x64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/>
              <a:t>The global malware trend is to bypass or </a:t>
            </a:r>
            <a:r>
              <a:rPr lang="en-US" sz="2400" dirty="0">
                <a:solidFill>
                  <a:srgbClr val="FFCC00"/>
                </a:solidFill>
              </a:rPr>
              <a:t>disable security products </a:t>
            </a:r>
            <a:r>
              <a:rPr lang="en-US" sz="2400" dirty="0"/>
              <a:t>without terminating the AV/EDR apps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/>
              <a:t>Microsoft Defender is the most desired goal for attackers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/>
              <a:t>Mandatory Integrity Control (</a:t>
            </a:r>
            <a:r>
              <a:rPr lang="en-US" sz="2400" dirty="0">
                <a:solidFill>
                  <a:srgbClr val="FFCC00"/>
                </a:solidFill>
              </a:rPr>
              <a:t>MIC</a:t>
            </a:r>
            <a:r>
              <a:rPr lang="en-US" sz="2400" dirty="0"/>
              <a:t>) is designed to sandbox untrusted apps, </a:t>
            </a:r>
            <a:br>
              <a:rPr lang="en-US" sz="2400" dirty="0"/>
            </a:br>
            <a:r>
              <a:rPr lang="en-US" sz="2400" dirty="0"/>
              <a:t>but attackers can </a:t>
            </a:r>
            <a:r>
              <a:rPr lang="en-US" sz="2400" dirty="0">
                <a:solidFill>
                  <a:srgbClr val="FFCC00"/>
                </a:solidFill>
              </a:rPr>
              <a:t>abuse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C00"/>
                </a:solidFill>
              </a:rPr>
              <a:t>MIC</a:t>
            </a:r>
            <a:r>
              <a:rPr lang="en-US" sz="2400" dirty="0"/>
              <a:t> to sandbox Microsoft Defender and other AVs.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/>
              <a:t>MemoryRanger </a:t>
            </a:r>
            <a:r>
              <a:rPr lang="en-US" sz="2400" dirty="0">
                <a:solidFill>
                  <a:srgbClr val="FFCC00"/>
                </a:solidFill>
              </a:rPr>
              <a:t>blocks</a:t>
            </a:r>
            <a:r>
              <a:rPr lang="en-US" sz="2400" dirty="0"/>
              <a:t> attacks on kernel data including </a:t>
            </a:r>
            <a:r>
              <a:rPr lang="en-US" sz="2400" dirty="0">
                <a:solidFill>
                  <a:srgbClr val="FFCC00"/>
                </a:solidFill>
              </a:rPr>
              <a:t>attacks on MIC</a:t>
            </a:r>
            <a:endParaRPr lang="en-US" sz="2400" dirty="0"/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E1952-D4BD-41C4-A6B8-E8612F0B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FB07D8-5C8C-44A0-82D8-9BD18233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1A80E-49C9-2EAC-D09B-C1AB6D0462A1}"/>
              </a:ext>
            </a:extLst>
          </p:cNvPr>
          <p:cNvSpPr/>
          <p:nvPr/>
        </p:nvSpPr>
        <p:spPr>
          <a:xfrm>
            <a:off x="293914" y="1231900"/>
            <a:ext cx="11302340" cy="235919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3164-DD80-6DA5-FAAA-A427E9B3DDE6}"/>
              </a:ext>
            </a:extLst>
          </p:cNvPr>
          <p:cNvSpPr/>
          <p:nvPr/>
        </p:nvSpPr>
        <p:spPr>
          <a:xfrm>
            <a:off x="293913" y="3767855"/>
            <a:ext cx="11302341" cy="98758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2B40C-F11F-08C5-B87E-A5E9B5AC3CBC}"/>
              </a:ext>
            </a:extLst>
          </p:cNvPr>
          <p:cNvSpPr/>
          <p:nvPr/>
        </p:nvSpPr>
        <p:spPr>
          <a:xfrm>
            <a:off x="293912" y="4907842"/>
            <a:ext cx="11302341" cy="6782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3863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6638552-829B-4F8E-9A47-F43DF65E48A0}"/>
              </a:ext>
            </a:extLst>
          </p:cNvPr>
          <p:cNvSpPr txBox="1">
            <a:spLocks/>
          </p:cNvSpPr>
          <p:nvPr/>
        </p:nvSpPr>
        <p:spPr>
          <a:xfrm>
            <a:off x="104172" y="188511"/>
            <a:ext cx="11730333" cy="132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4400" dirty="0">
                <a:solidFill>
                  <a:prstClr val="white"/>
                </a:solidFill>
                <a:cs typeface="Segoe UI Semibold" panose="020B0702040204020203" pitchFamily="34" charset="0"/>
              </a:rPr>
              <a:t>Thank you!</a:t>
            </a:r>
            <a:endParaRPr lang="en-US" sz="280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14871A7-D5E2-E89F-D031-2A82EA9E9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28075"/>
              </p:ext>
            </p:extLst>
          </p:nvPr>
        </p:nvGraphicFramePr>
        <p:xfrm>
          <a:off x="3305214" y="1547899"/>
          <a:ext cx="8801905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6123">
                  <a:extLst>
                    <a:ext uri="{9D8B030D-6E8A-4147-A177-3AD203B41FA5}">
                      <a16:colId xmlns:a16="http://schemas.microsoft.com/office/drawing/2014/main" val="3281509966"/>
                    </a:ext>
                  </a:extLst>
                </a:gridCol>
                <a:gridCol w="4305782">
                  <a:extLst>
                    <a:ext uri="{9D8B030D-6E8A-4147-A177-3AD203B41FA5}">
                      <a16:colId xmlns:a16="http://schemas.microsoft.com/office/drawing/2014/main" val="7607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3" algn="ctr"/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Denis Pogonin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denpog00@gmail.com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206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3" algn="ctr"/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Igor Korkin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igor.korkin@gmail.com 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01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773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All the details are here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3"/>
                        </a:rPr>
                        <a:t>igorkorkin.blogspot.com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686382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70BCC2E-0CB2-AC68-855E-93EDFDE78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702" y="5081323"/>
            <a:ext cx="2438896" cy="1707227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1629685-34EB-4AEC-8CDE-E361719AA0D6}"/>
              </a:ext>
            </a:extLst>
          </p:cNvPr>
          <p:cNvSpPr/>
          <p:nvPr/>
        </p:nvSpPr>
        <p:spPr>
          <a:xfrm rot="7125360" flipH="1" flipV="1">
            <a:off x="1511435" y="1772614"/>
            <a:ext cx="4131432" cy="9706298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F3D342-AAF2-4364-928B-8FFB1CEF5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687" y="5415909"/>
            <a:ext cx="1138766" cy="1138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F78C65-E607-3DC9-D869-C185899E3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005" y="5040667"/>
            <a:ext cx="1742275" cy="1498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9E11C2-1504-2C4E-00CC-C5D75408479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contrast="20000"/>
          </a:blip>
          <a:stretch>
            <a:fillRect/>
          </a:stretch>
        </p:blipFill>
        <p:spPr>
          <a:xfrm rot="20903430">
            <a:off x="2533549" y="5821383"/>
            <a:ext cx="524322" cy="52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04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13C08F-85E4-B1A0-C90E-040D00E8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35" y="3316176"/>
            <a:ext cx="2426728" cy="23581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F168589-A813-896C-77A0-F9F09EB30D67}"/>
              </a:ext>
            </a:extLst>
          </p:cNvPr>
          <p:cNvGrpSpPr/>
          <p:nvPr/>
        </p:nvGrpSpPr>
        <p:grpSpPr>
          <a:xfrm>
            <a:off x="696607" y="409587"/>
            <a:ext cx="10798785" cy="2367843"/>
            <a:chOff x="696607" y="409587"/>
            <a:chExt cx="10798785" cy="23678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BB3621-3B9A-36E3-314B-0C4D1C3E7175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8D6DA288-A303-201F-0273-91FC8B787AE3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9577"/>
                  <a:gd name="adj2" fmla="val 83067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D0B29-6895-D9B8-7931-0CD7BFEAF3DB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0A465F-9BB6-F60E-7284-E720E6C227FC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54A0CD-865D-B2F6-6049-834A43F346AD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36C029-38D8-4A53-3A8A-3B296A2707EB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DE4C8AF-FE3D-70C2-CA4A-CFEAB3A9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907" y="990791"/>
            <a:ext cx="10058400" cy="1231900"/>
          </a:xfrm>
        </p:spPr>
        <p:txBody>
          <a:bodyPr/>
          <a:lstStyle/>
          <a:p>
            <a:r>
              <a:rPr lang="en-US" dirty="0"/>
              <a:t>Microsoft Defender is UNDER ATTACKs</a:t>
            </a:r>
          </a:p>
        </p:txBody>
      </p:sp>
    </p:spTree>
    <p:extLst>
      <p:ext uri="{BB962C8B-B14F-4D97-AF65-F5344CB8AC3E}">
        <p14:creationId xmlns:p14="http://schemas.microsoft.com/office/powerpoint/2010/main" val="379599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06869"/>
          </a:xfrm>
        </p:spPr>
        <p:txBody>
          <a:bodyPr>
            <a:noAutofit/>
          </a:bodyPr>
          <a:lstStyle/>
          <a:p>
            <a:pPr algn="ctr"/>
            <a:r>
              <a:rPr lang="en-US" sz="3200" b="1" cap="non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Microsoft Defender is running on over </a:t>
            </a:r>
            <a:r>
              <a:rPr lang="en-US" sz="4000" b="1" cap="none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500 000 000 </a:t>
            </a:r>
            <a:r>
              <a:rPr lang="en-US" sz="3200" b="1" cap="non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PCs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3402" y="4304478"/>
            <a:ext cx="6303069" cy="22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Tanmay</a:t>
            </a: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24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Ganacharya</a:t>
            </a:r>
            <a:endParaRPr lang="en-US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Partner Director for Security Research 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@ Microsoft Defender for Endpoint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 flipH="1">
            <a:off x="240792" y="1522145"/>
            <a:ext cx="2379764" cy="230345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rgbClr val="33B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4030FB-E3EC-EDC6-83D0-55C7ACCF1ED4}"/>
              </a:ext>
            </a:extLst>
          </p:cNvPr>
          <p:cNvGrpSpPr/>
          <p:nvPr/>
        </p:nvGrpSpPr>
        <p:grpSpPr>
          <a:xfrm>
            <a:off x="2831962" y="1078116"/>
            <a:ext cx="8727088" cy="2664317"/>
            <a:chOff x="2831962" y="1078116"/>
            <a:chExt cx="8727088" cy="26643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C44FA4-9E3A-4EB5-97F4-4A73F741163E}"/>
                </a:ext>
              </a:extLst>
            </p:cNvPr>
            <p:cNvSpPr txBox="1"/>
            <p:nvPr/>
          </p:nvSpPr>
          <p:spPr>
            <a:xfrm>
              <a:off x="3257492" y="1522145"/>
              <a:ext cx="8301558" cy="2220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sz="28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Microsoft Defender is protecting more than </a:t>
              </a:r>
              <a:r>
                <a:rPr lang="en-US" sz="3200" b="1" dirty="0">
                  <a:solidFill>
                    <a:srgbClr val="FF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50%</a:t>
              </a:r>
              <a:r>
                <a:rPr lang="en-US" sz="28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of the Windows ecosystem, so we’re a </a:t>
              </a:r>
              <a:r>
                <a:rPr lang="en-US" sz="3200" b="1" dirty="0">
                  <a:solidFill>
                    <a:srgbClr val="FF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big target</a:t>
              </a:r>
              <a:r>
                <a:rPr lang="en-US" sz="28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and everyone wants to evade us to get the </a:t>
              </a:r>
              <a:r>
                <a:rPr lang="en-US" sz="3200" b="1" dirty="0">
                  <a:solidFill>
                    <a:srgbClr val="FF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maximum number of victims</a:t>
              </a:r>
              <a:endParaRPr lang="en-US" sz="2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94AEA1-A8A4-4B39-99AB-4BCB50B15654}"/>
                </a:ext>
              </a:extLst>
            </p:cNvPr>
            <p:cNvGrpSpPr/>
            <p:nvPr/>
          </p:nvGrpSpPr>
          <p:grpSpPr>
            <a:xfrm>
              <a:off x="2831962" y="1078116"/>
              <a:ext cx="543882" cy="444029"/>
              <a:chOff x="5309162" y="1524237"/>
              <a:chExt cx="543882" cy="44402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95EFFAE-97E9-4383-8323-9872A7B6F8FB}"/>
                  </a:ext>
                </a:extLst>
              </p:cNvPr>
              <p:cNvSpPr/>
              <p:nvPr/>
            </p:nvSpPr>
            <p:spPr>
              <a:xfrm>
                <a:off x="5309162" y="1524237"/>
                <a:ext cx="236706" cy="444029"/>
              </a:xfrm>
              <a:custGeom>
                <a:avLst/>
                <a:gdLst/>
                <a:ahLst/>
                <a:cxnLst/>
                <a:rect l="l" t="t" r="r" b="b"/>
                <a:pathLst>
                  <a:path w="236706" h="444029">
                    <a:moveTo>
                      <a:pt x="185556" y="0"/>
                    </a:moveTo>
                    <a:lnTo>
                      <a:pt x="236706" y="96859"/>
                    </a:lnTo>
                    <a:cubicBezTo>
                      <a:pt x="194988" y="116449"/>
                      <a:pt x="166148" y="135948"/>
                      <a:pt x="150186" y="155356"/>
                    </a:cubicBezTo>
                    <a:cubicBezTo>
                      <a:pt x="134224" y="174764"/>
                      <a:pt x="125336" y="197709"/>
                      <a:pt x="123522" y="224191"/>
                    </a:cubicBezTo>
                    <a:lnTo>
                      <a:pt x="236706" y="224191"/>
                    </a:lnTo>
                    <a:lnTo>
                      <a:pt x="236706" y="444029"/>
                    </a:lnTo>
                    <a:lnTo>
                      <a:pt x="0" y="444029"/>
                    </a:lnTo>
                    <a:lnTo>
                      <a:pt x="0" y="261738"/>
                    </a:lnTo>
                    <a:cubicBezTo>
                      <a:pt x="0" y="194626"/>
                      <a:pt x="13966" y="141661"/>
                      <a:pt x="41899" y="102845"/>
                    </a:cubicBezTo>
                    <a:cubicBezTo>
                      <a:pt x="69833" y="64029"/>
                      <a:pt x="117718" y="29747"/>
                      <a:pt x="18555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A2BB199-ACE0-42A2-AF06-8D46B3D0A9B0}"/>
                  </a:ext>
                </a:extLst>
              </p:cNvPr>
              <p:cNvSpPr/>
              <p:nvPr/>
            </p:nvSpPr>
            <p:spPr>
              <a:xfrm>
                <a:off x="5616337" y="1524237"/>
                <a:ext cx="236707" cy="444029"/>
              </a:xfrm>
              <a:custGeom>
                <a:avLst/>
                <a:gdLst/>
                <a:ahLst/>
                <a:cxnLst/>
                <a:rect l="l" t="t" r="r" b="b"/>
                <a:pathLst>
                  <a:path w="236707" h="444029">
                    <a:moveTo>
                      <a:pt x="185556" y="0"/>
                    </a:moveTo>
                    <a:lnTo>
                      <a:pt x="236707" y="96859"/>
                    </a:lnTo>
                    <a:cubicBezTo>
                      <a:pt x="194988" y="116449"/>
                      <a:pt x="166148" y="135948"/>
                      <a:pt x="150186" y="155356"/>
                    </a:cubicBezTo>
                    <a:cubicBezTo>
                      <a:pt x="134224" y="174764"/>
                      <a:pt x="125337" y="197709"/>
                      <a:pt x="123523" y="224191"/>
                    </a:cubicBezTo>
                    <a:lnTo>
                      <a:pt x="236707" y="224191"/>
                    </a:lnTo>
                    <a:lnTo>
                      <a:pt x="236707" y="444029"/>
                    </a:lnTo>
                    <a:lnTo>
                      <a:pt x="0" y="444029"/>
                    </a:lnTo>
                    <a:lnTo>
                      <a:pt x="0" y="261738"/>
                    </a:lnTo>
                    <a:cubicBezTo>
                      <a:pt x="0" y="194626"/>
                      <a:pt x="13967" y="141661"/>
                      <a:pt x="41900" y="102845"/>
                    </a:cubicBezTo>
                    <a:cubicBezTo>
                      <a:pt x="69833" y="64029"/>
                      <a:pt x="117719" y="29747"/>
                      <a:pt x="18555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6412352-1628-4505-A9A3-899C534FA614}"/>
              </a:ext>
            </a:extLst>
          </p:cNvPr>
          <p:cNvSpPr txBox="1"/>
          <p:nvPr/>
        </p:nvSpPr>
        <p:spPr>
          <a:xfrm>
            <a:off x="306277" y="6254926"/>
            <a:ext cx="11951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* </a:t>
            </a:r>
            <a:r>
              <a:rPr lang="en-US" sz="1400" i="0" dirty="0">
                <a:effectLst/>
              </a:rPr>
              <a:t>Top Microsoft Defender expert: These are the threats security hasn't yet solved, ZDNet, 2019</a:t>
            </a:r>
          </a:p>
          <a:p>
            <a:r>
              <a:rPr lang="en-US" sz="1400" dirty="0"/>
              <a:t>    </a:t>
            </a:r>
            <a:r>
              <a:rPr lang="en-US" sz="1400" dirty="0">
                <a:hlinkClick r:id="rId3"/>
              </a:rPr>
              <a:t>https://www.zdnet.com/article/top-windows-defender-expert-these-are-the-threats-security-hasnt-yet-solved</a:t>
            </a:r>
            <a:r>
              <a:rPr lang="en-US" sz="1400" dirty="0"/>
              <a:t>   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A96A97C-6076-C04D-E8DE-B8FD1A33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263CBF-E9C9-77AC-423B-2ECC4956F031}"/>
              </a:ext>
            </a:extLst>
          </p:cNvPr>
          <p:cNvCxnSpPr>
            <a:cxnSpLocks/>
          </p:cNvCxnSpPr>
          <p:nvPr/>
        </p:nvCxnSpPr>
        <p:spPr>
          <a:xfrm>
            <a:off x="11186160" y="4541520"/>
            <a:ext cx="0" cy="144272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89E2D5B-4A91-FAE4-C9CE-B2D8231C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626" y="999659"/>
            <a:ext cx="8886270" cy="28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4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AAD8EB8-DB6E-4667-93E6-EA24F7D2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61" y="143098"/>
            <a:ext cx="11671138" cy="972897"/>
          </a:xfrm>
        </p:spPr>
        <p:txBody>
          <a:bodyPr>
            <a:noAutofit/>
          </a:bodyPr>
          <a:lstStyle/>
          <a:p>
            <a:r>
              <a:rPr lang="en-US" sz="36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WHO WE ARE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2903D7-ACBF-4C29-8459-A32D438DCD9C}"/>
              </a:ext>
            </a:extLst>
          </p:cNvPr>
          <p:cNvSpPr/>
          <p:nvPr/>
        </p:nvSpPr>
        <p:spPr>
          <a:xfrm>
            <a:off x="2070840" y="1339083"/>
            <a:ext cx="2438400" cy="2438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6E2DB3-17E0-44D7-ABB2-FFF410F5ED96}"/>
              </a:ext>
            </a:extLst>
          </p:cNvPr>
          <p:cNvSpPr/>
          <p:nvPr/>
        </p:nvSpPr>
        <p:spPr>
          <a:xfrm flipH="1">
            <a:off x="8036494" y="1339083"/>
            <a:ext cx="2438400" cy="2438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3D67A-E758-43B3-9C64-8ED7ADE00A63}"/>
              </a:ext>
            </a:extLst>
          </p:cNvPr>
          <p:cNvSpPr txBox="1"/>
          <p:nvPr/>
        </p:nvSpPr>
        <p:spPr>
          <a:xfrm>
            <a:off x="223650" y="4008264"/>
            <a:ext cx="6132780" cy="17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1219170">
              <a:buClr>
                <a:srgbClr val="F27EB2"/>
              </a:buClr>
              <a:buSzPct val="150000"/>
              <a:defRPr/>
            </a:pPr>
            <a:r>
              <a:rPr lang="en-US" sz="3200" kern="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Arial"/>
              </a:rPr>
              <a:t>Denis Pogonin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Bachelor of Information Security 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National Research Nuclear University MEPhI 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33BFF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Cryptology and Cybersecurity Department</a:t>
            </a:r>
            <a:endParaRPr lang="en-US" sz="2133" dirty="0">
              <a:solidFill>
                <a:srgbClr val="33BFF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E3519-930A-4B7C-893F-7A05C41BEB2F}"/>
              </a:ext>
            </a:extLst>
          </p:cNvPr>
          <p:cNvSpPr txBox="1"/>
          <p:nvPr/>
        </p:nvSpPr>
        <p:spPr>
          <a:xfrm>
            <a:off x="6578535" y="4000571"/>
            <a:ext cx="5537199" cy="17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Igor Korkin, PhD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Independent Security Researcher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Speaker at CDFSL, BlackHat, HITB, SADFE  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33BFF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sites.google.com/site/</a:t>
            </a:r>
            <a:r>
              <a:rPr lang="en-US" sz="2133" dirty="0" err="1">
                <a:solidFill>
                  <a:srgbClr val="33BFF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igorkorkin</a:t>
            </a:r>
            <a:endParaRPr lang="en-US" sz="2133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230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E31338-F1B8-3605-4EBF-EA3598A6512E}"/>
              </a:ext>
            </a:extLst>
          </p:cNvPr>
          <p:cNvGrpSpPr/>
          <p:nvPr/>
        </p:nvGrpSpPr>
        <p:grpSpPr>
          <a:xfrm>
            <a:off x="696607" y="409587"/>
            <a:ext cx="10798785" cy="2367843"/>
            <a:chOff x="696607" y="409587"/>
            <a:chExt cx="10798785" cy="23678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41CF1C-BBFE-0384-CE36-BDA78BD84AB4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4A94A562-AAB4-D24C-91EE-4E8F7FB3B7B0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9577"/>
                  <a:gd name="adj2" fmla="val 83067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DE6D062-AFEB-D872-4B82-84CB0011100C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BD0B9F-4571-7781-341D-46F56DB7FE7B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E6584D-DA2E-BF26-F69A-290D530B4A72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E1EC6F-9FB3-21ED-D693-EB922B457F2A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B8067-5A3B-25E9-3C11-B0FE056D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EA9B72-11CE-4984-531F-AAFCF411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079" y="938603"/>
            <a:ext cx="10058400" cy="1231900"/>
          </a:xfrm>
        </p:spPr>
        <p:txBody>
          <a:bodyPr/>
          <a:lstStyle/>
          <a:p>
            <a:r>
              <a:rPr lang="en-US" dirty="0"/>
              <a:t>Attacks on Defender from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BAAA1-84EE-6A74-75EF-40C697EC0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16" y="948791"/>
            <a:ext cx="1994703" cy="11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47D5609-4C51-4B20-A030-98C78246D658}"/>
              </a:ext>
            </a:extLst>
          </p:cNvPr>
          <p:cNvGrpSpPr/>
          <p:nvPr/>
        </p:nvGrpSpPr>
        <p:grpSpPr>
          <a:xfrm>
            <a:off x="548641" y="3268873"/>
            <a:ext cx="3520440" cy="3065680"/>
            <a:chOff x="685646" y="3465549"/>
            <a:chExt cx="4047903" cy="35881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FBD9BB-C885-FA25-584A-FF7C7145D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130" r="24543"/>
            <a:stretch/>
          </p:blipFill>
          <p:spPr>
            <a:xfrm rot="20902524" flipH="1">
              <a:off x="1092864" y="3537844"/>
              <a:ext cx="3640685" cy="35158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1E2128-4714-4EBA-06E2-83D6203B5796}"/>
                </a:ext>
              </a:extLst>
            </p:cNvPr>
            <p:cNvSpPr/>
            <p:nvPr/>
          </p:nvSpPr>
          <p:spPr>
            <a:xfrm>
              <a:off x="685646" y="3465549"/>
              <a:ext cx="753762" cy="1073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2880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990972" cy="852256"/>
          </a:xfrm>
        </p:spPr>
        <p:txBody>
          <a:bodyPr>
            <a:normAutofit fontScale="90000"/>
          </a:bodyPr>
          <a:lstStyle/>
          <a:p>
            <a:r>
              <a:rPr lang="en-US" dirty="0"/>
              <a:t>Tweets about Disabling Microsoft Defender</a:t>
            </a: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88E511C4-10EF-69CD-0DFA-FE5A63A21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654"/>
          <a:stretch/>
        </p:blipFill>
        <p:spPr>
          <a:xfrm>
            <a:off x="328312" y="860559"/>
            <a:ext cx="5991466" cy="131938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C69E1B-5312-513D-0B8A-3DA2E5707F3F}"/>
              </a:ext>
            </a:extLst>
          </p:cNvPr>
          <p:cNvSpPr/>
          <p:nvPr/>
        </p:nvSpPr>
        <p:spPr>
          <a:xfrm>
            <a:off x="279921" y="852256"/>
            <a:ext cx="6076711" cy="1327689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4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990972" cy="852256"/>
          </a:xfrm>
        </p:spPr>
        <p:txBody>
          <a:bodyPr>
            <a:normAutofit fontScale="90000"/>
          </a:bodyPr>
          <a:lstStyle/>
          <a:p>
            <a:r>
              <a:rPr lang="en-US" dirty="0"/>
              <a:t>Tweets about Disabling Microsoft Defender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1B8D20A-5E3A-2E9D-7D33-A7806E932D7B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4D252A4C-95D6-B5C8-998B-C66BDE884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654"/>
          <a:stretch/>
        </p:blipFill>
        <p:spPr>
          <a:xfrm>
            <a:off x="328312" y="860559"/>
            <a:ext cx="5991466" cy="13193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hlinkClick r:id="rId4"/>
            <a:extLst>
              <a:ext uri="{FF2B5EF4-FFF2-40B4-BE49-F238E27FC236}">
                <a16:creationId xmlns:a16="http://schemas.microsoft.com/office/drawing/2014/main" id="{14FB5C08-EC80-F293-01B2-591A0017B2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332"/>
          <a:stretch/>
        </p:blipFill>
        <p:spPr>
          <a:xfrm>
            <a:off x="328312" y="2367977"/>
            <a:ext cx="5979931" cy="291028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6712AD-9288-74F1-CC43-E6AF0455936F}"/>
              </a:ext>
            </a:extLst>
          </p:cNvPr>
          <p:cNvSpPr/>
          <p:nvPr/>
        </p:nvSpPr>
        <p:spPr>
          <a:xfrm>
            <a:off x="256082" y="2395529"/>
            <a:ext cx="6076711" cy="2958935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AEEF4A-8CAF-DF4B-49AD-9743AB53D893}"/>
              </a:ext>
            </a:extLst>
          </p:cNvPr>
          <p:cNvSpPr/>
          <p:nvPr/>
        </p:nvSpPr>
        <p:spPr>
          <a:xfrm>
            <a:off x="165462" y="789215"/>
            <a:ext cx="6311537" cy="15025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38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990972" cy="852256"/>
          </a:xfrm>
        </p:spPr>
        <p:txBody>
          <a:bodyPr>
            <a:normAutofit fontScale="90000"/>
          </a:bodyPr>
          <a:lstStyle/>
          <a:p>
            <a:r>
              <a:rPr lang="en-US" dirty="0"/>
              <a:t>Tweets about Disabling Microsoft Defender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499285B-14C9-66B4-FA9D-0BA02E33DC2A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E51802D4-C751-1A87-CF3A-4ADCDA2D6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12"/>
          <a:stretch/>
        </p:blipFill>
        <p:spPr>
          <a:xfrm>
            <a:off x="6565334" y="860560"/>
            <a:ext cx="5486400" cy="19767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8625EF64-B7F9-5DE9-0ED9-63FA6BE5B2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654"/>
          <a:stretch/>
        </p:blipFill>
        <p:spPr>
          <a:xfrm>
            <a:off x="328312" y="860559"/>
            <a:ext cx="5991466" cy="131938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52509E9-A841-E014-E51F-D37FF9E0B91A}"/>
              </a:ext>
            </a:extLst>
          </p:cNvPr>
          <p:cNvSpPr/>
          <p:nvPr/>
        </p:nvSpPr>
        <p:spPr>
          <a:xfrm>
            <a:off x="6553759" y="852255"/>
            <a:ext cx="5495486" cy="1985043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id="{24E77426-924E-F0F3-C0D3-93A352CD01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332"/>
          <a:stretch/>
        </p:blipFill>
        <p:spPr>
          <a:xfrm>
            <a:off x="328312" y="2367977"/>
            <a:ext cx="5979931" cy="291028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487FE7C-2ED0-9BEE-9390-E75154947EB1}"/>
              </a:ext>
            </a:extLst>
          </p:cNvPr>
          <p:cNvSpPr/>
          <p:nvPr/>
        </p:nvSpPr>
        <p:spPr>
          <a:xfrm>
            <a:off x="165462" y="789215"/>
            <a:ext cx="6311537" cy="4772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11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990972" cy="852256"/>
          </a:xfrm>
        </p:spPr>
        <p:txBody>
          <a:bodyPr>
            <a:normAutofit fontScale="90000"/>
          </a:bodyPr>
          <a:lstStyle/>
          <a:p>
            <a:r>
              <a:rPr lang="en-US" dirty="0"/>
              <a:t>Tweets about Disabling Microsoft Defender</a:t>
            </a: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b="40512"/>
          <a:stretch/>
        </p:blipFill>
        <p:spPr>
          <a:xfrm>
            <a:off x="6565334" y="860560"/>
            <a:ext cx="5486400" cy="19767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b="51332"/>
          <a:stretch/>
        </p:blipFill>
        <p:spPr>
          <a:xfrm>
            <a:off x="328312" y="2367977"/>
            <a:ext cx="5979931" cy="29102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b="75654"/>
          <a:stretch/>
        </p:blipFill>
        <p:spPr>
          <a:xfrm>
            <a:off x="328312" y="860559"/>
            <a:ext cx="5991466" cy="13193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b="2337"/>
          <a:stretch/>
        </p:blipFill>
        <p:spPr>
          <a:xfrm>
            <a:off x="6565334" y="3071682"/>
            <a:ext cx="5495486" cy="3566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18E458-4627-4D14-B5C8-0F129EEFC68C}"/>
              </a:ext>
            </a:extLst>
          </p:cNvPr>
          <p:cNvSpPr/>
          <p:nvPr/>
        </p:nvSpPr>
        <p:spPr>
          <a:xfrm>
            <a:off x="6553759" y="3071681"/>
            <a:ext cx="5495486" cy="3566227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EA1B38-9693-2874-57F4-F243EDA5C4E1}"/>
              </a:ext>
            </a:extLst>
          </p:cNvPr>
          <p:cNvSpPr/>
          <p:nvPr/>
        </p:nvSpPr>
        <p:spPr>
          <a:xfrm>
            <a:off x="165462" y="789215"/>
            <a:ext cx="6311537" cy="468887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C1510E-7540-D9DE-4018-CF8CA9B0CE75}"/>
              </a:ext>
            </a:extLst>
          </p:cNvPr>
          <p:cNvSpPr/>
          <p:nvPr/>
        </p:nvSpPr>
        <p:spPr>
          <a:xfrm>
            <a:off x="6476999" y="817841"/>
            <a:ext cx="5715001" cy="209992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0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990972" cy="852256"/>
          </a:xfrm>
        </p:spPr>
        <p:txBody>
          <a:bodyPr>
            <a:normAutofit fontScale="90000"/>
          </a:bodyPr>
          <a:lstStyle/>
          <a:p>
            <a:r>
              <a:rPr lang="en-US" dirty="0"/>
              <a:t>Tweets about Disabling Microsoft Defender</a:t>
            </a: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b="40512"/>
          <a:stretch/>
        </p:blipFill>
        <p:spPr>
          <a:xfrm>
            <a:off x="6565334" y="860560"/>
            <a:ext cx="5486400" cy="19767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b="75654"/>
          <a:stretch/>
        </p:blipFill>
        <p:spPr>
          <a:xfrm>
            <a:off x="328312" y="860559"/>
            <a:ext cx="5991466" cy="13193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b="2337"/>
          <a:stretch/>
        </p:blipFill>
        <p:spPr>
          <a:xfrm>
            <a:off x="6565334" y="3071682"/>
            <a:ext cx="5495486" cy="3566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A5C3AD-AF10-4C4E-9615-3C6345403B30}"/>
              </a:ext>
            </a:extLst>
          </p:cNvPr>
          <p:cNvSpPr/>
          <p:nvPr/>
        </p:nvSpPr>
        <p:spPr>
          <a:xfrm>
            <a:off x="6553759" y="3071681"/>
            <a:ext cx="5495486" cy="3566227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4293B-530F-479C-9A1E-BB857B4C7359}"/>
              </a:ext>
            </a:extLst>
          </p:cNvPr>
          <p:cNvSpPr/>
          <p:nvPr/>
        </p:nvSpPr>
        <p:spPr>
          <a:xfrm>
            <a:off x="6553759" y="852255"/>
            <a:ext cx="5495486" cy="1985043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FD6CC-6718-415D-A81C-9978F6963DBD}"/>
              </a:ext>
            </a:extLst>
          </p:cNvPr>
          <p:cNvSpPr/>
          <p:nvPr/>
        </p:nvSpPr>
        <p:spPr>
          <a:xfrm>
            <a:off x="279921" y="852256"/>
            <a:ext cx="6076711" cy="1327689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rId8"/>
            <a:extLst>
              <a:ext uri="{FF2B5EF4-FFF2-40B4-BE49-F238E27FC236}">
                <a16:creationId xmlns:a16="http://schemas.microsoft.com/office/drawing/2014/main" id="{9842038F-4938-65D7-6D98-F7E87A2B6E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1332"/>
          <a:stretch/>
        </p:blipFill>
        <p:spPr>
          <a:xfrm>
            <a:off x="328312" y="2367977"/>
            <a:ext cx="5979931" cy="291028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5A8ABE-EF30-4106-9C17-B5F8FFA02430}"/>
              </a:ext>
            </a:extLst>
          </p:cNvPr>
          <p:cNvSpPr/>
          <p:nvPr/>
        </p:nvSpPr>
        <p:spPr>
          <a:xfrm>
            <a:off x="256082" y="2395529"/>
            <a:ext cx="6076711" cy="2958935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9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-1"/>
            <a:ext cx="9613585" cy="8989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Malware Attacks Microsoft Defender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12F6E-C75E-CEB7-2C60-9A6F9393F340}"/>
              </a:ext>
            </a:extLst>
          </p:cNvPr>
          <p:cNvSpPr txBox="1"/>
          <p:nvPr/>
        </p:nvSpPr>
        <p:spPr>
          <a:xfrm>
            <a:off x="249029" y="1955353"/>
            <a:ext cx="3432963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 err="1">
                <a:solidFill>
                  <a:srgbClr val="FF4800"/>
                </a:solidFill>
              </a:rPr>
              <a:t>Ragnarok</a:t>
            </a:r>
            <a:r>
              <a:rPr lang="en-US" sz="2100" b="1" dirty="0">
                <a:solidFill>
                  <a:srgbClr val="FF4800"/>
                </a:solidFill>
              </a:rPr>
              <a:t> Ransomware 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disables the Microsoft Defender via a registry entry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CD63F-FB64-1680-EE94-669242C121AE}"/>
              </a:ext>
            </a:extLst>
          </p:cNvPr>
          <p:cNvSpPr txBox="1"/>
          <p:nvPr/>
        </p:nvSpPr>
        <p:spPr>
          <a:xfrm>
            <a:off x="4044480" y="1975019"/>
            <a:ext cx="3854209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>
                <a:solidFill>
                  <a:srgbClr val="FF4800"/>
                </a:solidFill>
              </a:rPr>
              <a:t>Zloader Banking Trojan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disables Microsoft Defender via reconfiguring “Set-</a:t>
            </a:r>
            <a:r>
              <a:rPr lang="en-US" dirty="0" err="1">
                <a:solidFill>
                  <a:schemeClr val="bg1"/>
                </a:solidFill>
              </a:rPr>
              <a:t>MpPreference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B7953E-BC31-72B7-E275-03D8690ADA67}"/>
              </a:ext>
            </a:extLst>
          </p:cNvPr>
          <p:cNvCxnSpPr>
            <a:cxnSpLocks/>
          </p:cNvCxnSpPr>
          <p:nvPr/>
        </p:nvCxnSpPr>
        <p:spPr>
          <a:xfrm>
            <a:off x="278384" y="1241062"/>
            <a:ext cx="11672824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1F75619-AD3A-EF22-72B4-776365069852}"/>
              </a:ext>
            </a:extLst>
          </p:cNvPr>
          <p:cNvSpPr txBox="1"/>
          <p:nvPr/>
        </p:nvSpPr>
        <p:spPr>
          <a:xfrm>
            <a:off x="8989054" y="1504657"/>
            <a:ext cx="2181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2022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824AAD-4E6E-C6BB-ABC7-431EACC1E8F8}"/>
              </a:ext>
            </a:extLst>
          </p:cNvPr>
          <p:cNvSpPr txBox="1"/>
          <p:nvPr/>
        </p:nvSpPr>
        <p:spPr>
          <a:xfrm>
            <a:off x="1077781" y="1510432"/>
            <a:ext cx="1775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2020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393A5F-F55A-1D7C-7D5F-3802A67A8373}"/>
              </a:ext>
            </a:extLst>
          </p:cNvPr>
          <p:cNvSpPr txBox="1"/>
          <p:nvPr/>
        </p:nvSpPr>
        <p:spPr>
          <a:xfrm>
            <a:off x="5047014" y="1498959"/>
            <a:ext cx="1775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2021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F477114-2F56-07D3-3D21-6FA6AF6762DD}"/>
              </a:ext>
            </a:extLst>
          </p:cNvPr>
          <p:cNvSpPr/>
          <p:nvPr/>
        </p:nvSpPr>
        <p:spPr>
          <a:xfrm>
            <a:off x="1774529" y="1058931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ED1CF3-EB14-DAF2-8569-CE7FCECF8519}"/>
              </a:ext>
            </a:extLst>
          </p:cNvPr>
          <p:cNvSpPr/>
          <p:nvPr/>
        </p:nvSpPr>
        <p:spPr>
          <a:xfrm>
            <a:off x="9889032" y="1032717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ADFE5E-5E23-394A-324E-209E24AF5A89}"/>
              </a:ext>
            </a:extLst>
          </p:cNvPr>
          <p:cNvSpPr/>
          <p:nvPr/>
        </p:nvSpPr>
        <p:spPr>
          <a:xfrm>
            <a:off x="5743762" y="1019412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39384D-BC07-9F93-9527-916B92CD6FBA}"/>
              </a:ext>
            </a:extLst>
          </p:cNvPr>
          <p:cNvSpPr txBox="1"/>
          <p:nvPr/>
        </p:nvSpPr>
        <p:spPr>
          <a:xfrm>
            <a:off x="8261177" y="1955353"/>
            <a:ext cx="3637674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>
                <a:solidFill>
                  <a:srgbClr val="FF4800"/>
                </a:solidFill>
              </a:rPr>
              <a:t>Kraken Botnet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bypasses Microsoft Defender via adding exclusions permission</a:t>
            </a:r>
          </a:p>
        </p:txBody>
      </p:sp>
    </p:spTree>
    <p:extLst>
      <p:ext uri="{BB962C8B-B14F-4D97-AF65-F5344CB8AC3E}">
        <p14:creationId xmlns:p14="http://schemas.microsoft.com/office/powerpoint/2010/main" val="2724327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-1"/>
            <a:ext cx="9613585" cy="8989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Malware Attacks Microsoft Defender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02CC17-D07B-0726-42B3-627B508FFA32}"/>
              </a:ext>
            </a:extLst>
          </p:cNvPr>
          <p:cNvSpPr txBox="1"/>
          <p:nvPr/>
        </p:nvSpPr>
        <p:spPr>
          <a:xfrm>
            <a:off x="249029" y="1955353"/>
            <a:ext cx="3432963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 err="1">
                <a:solidFill>
                  <a:srgbClr val="FF4800"/>
                </a:solidFill>
              </a:rPr>
              <a:t>Ragnarok</a:t>
            </a:r>
            <a:r>
              <a:rPr lang="en-US" sz="2100" b="1" dirty="0">
                <a:solidFill>
                  <a:srgbClr val="FF4800"/>
                </a:solidFill>
              </a:rPr>
              <a:t> Ransomware 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sz="1800" dirty="0"/>
              <a:t>disables the Microsoft Defender via a registry entry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160C2F-6342-C488-EE14-F4F42CF546FF}"/>
              </a:ext>
            </a:extLst>
          </p:cNvPr>
          <p:cNvSpPr txBox="1"/>
          <p:nvPr/>
        </p:nvSpPr>
        <p:spPr>
          <a:xfrm>
            <a:off x="4044480" y="1975019"/>
            <a:ext cx="3854209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>
                <a:solidFill>
                  <a:srgbClr val="FF4800"/>
                </a:solidFill>
              </a:rPr>
              <a:t>Zloader Banking Trojan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disables Microsoft Defender via reconfiguring “Set-</a:t>
            </a:r>
            <a:r>
              <a:rPr lang="en-US" dirty="0" err="1">
                <a:solidFill>
                  <a:schemeClr val="bg1"/>
                </a:solidFill>
              </a:rPr>
              <a:t>MpPreference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242C24-37FC-B73D-35A7-4A36C28FA95E}"/>
              </a:ext>
            </a:extLst>
          </p:cNvPr>
          <p:cNvCxnSpPr>
            <a:cxnSpLocks/>
          </p:cNvCxnSpPr>
          <p:nvPr/>
        </p:nvCxnSpPr>
        <p:spPr>
          <a:xfrm>
            <a:off x="278384" y="1241062"/>
            <a:ext cx="11672824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19DA8D-DA25-89C0-BEF8-4706F248388A}"/>
              </a:ext>
            </a:extLst>
          </p:cNvPr>
          <p:cNvSpPr txBox="1"/>
          <p:nvPr/>
        </p:nvSpPr>
        <p:spPr>
          <a:xfrm>
            <a:off x="8989054" y="1504657"/>
            <a:ext cx="2181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2022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CC8222-F03E-7204-7150-B17A9349C0D0}"/>
              </a:ext>
            </a:extLst>
          </p:cNvPr>
          <p:cNvSpPr txBox="1"/>
          <p:nvPr/>
        </p:nvSpPr>
        <p:spPr>
          <a:xfrm>
            <a:off x="1077781" y="1510432"/>
            <a:ext cx="1775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2020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1B3E3F-26B9-F3BB-C950-F04856095454}"/>
              </a:ext>
            </a:extLst>
          </p:cNvPr>
          <p:cNvSpPr txBox="1"/>
          <p:nvPr/>
        </p:nvSpPr>
        <p:spPr>
          <a:xfrm>
            <a:off x="5047014" y="1498959"/>
            <a:ext cx="1775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2021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630FD5-2F4E-79F5-CDB7-9D2B81DA6277}"/>
              </a:ext>
            </a:extLst>
          </p:cNvPr>
          <p:cNvSpPr/>
          <p:nvPr/>
        </p:nvSpPr>
        <p:spPr>
          <a:xfrm>
            <a:off x="1774529" y="1058931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A16CF0-705C-23AC-1C23-BC5FB7294A5C}"/>
              </a:ext>
            </a:extLst>
          </p:cNvPr>
          <p:cNvSpPr/>
          <p:nvPr/>
        </p:nvSpPr>
        <p:spPr>
          <a:xfrm>
            <a:off x="9889032" y="1032717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F33BC7-42F0-1BD6-F353-9EA17388B3A2}"/>
              </a:ext>
            </a:extLst>
          </p:cNvPr>
          <p:cNvSpPr/>
          <p:nvPr/>
        </p:nvSpPr>
        <p:spPr>
          <a:xfrm>
            <a:off x="5743762" y="1019412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8FA708-7C25-D4D4-5BBE-D743DB59C909}"/>
              </a:ext>
            </a:extLst>
          </p:cNvPr>
          <p:cNvSpPr txBox="1"/>
          <p:nvPr/>
        </p:nvSpPr>
        <p:spPr>
          <a:xfrm>
            <a:off x="8261177" y="1955353"/>
            <a:ext cx="3637674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>
                <a:solidFill>
                  <a:srgbClr val="FF4800"/>
                </a:solidFill>
              </a:rPr>
              <a:t>Kraken Botnet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bypasses Microsoft Defender via adding exclusions permission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08590A-18AC-D6B1-CFBA-D1597B758AE0}"/>
              </a:ext>
            </a:extLst>
          </p:cNvPr>
          <p:cNvSpPr/>
          <p:nvPr/>
        </p:nvSpPr>
        <p:spPr>
          <a:xfrm>
            <a:off x="212459" y="1945353"/>
            <a:ext cx="3494127" cy="1127137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00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-1"/>
            <a:ext cx="9613585" cy="8989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Malware Attacks Microsoft Defender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F25412-AAA2-79FF-B97E-64E2B1B100F4}"/>
              </a:ext>
            </a:extLst>
          </p:cNvPr>
          <p:cNvSpPr txBox="1"/>
          <p:nvPr/>
        </p:nvSpPr>
        <p:spPr>
          <a:xfrm>
            <a:off x="249029" y="1955353"/>
            <a:ext cx="3432963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 err="1">
                <a:solidFill>
                  <a:srgbClr val="FF4800"/>
                </a:solidFill>
              </a:rPr>
              <a:t>Ragnarok</a:t>
            </a:r>
            <a:r>
              <a:rPr lang="en-US" sz="2100" b="1" dirty="0">
                <a:solidFill>
                  <a:srgbClr val="FF4800"/>
                </a:solidFill>
              </a:rPr>
              <a:t> Ransomware 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sz="1800" dirty="0"/>
              <a:t>disables the Microsoft Defender via a registry entry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222D70-A28E-FA59-0A2E-3FEE48A45A45}"/>
              </a:ext>
            </a:extLst>
          </p:cNvPr>
          <p:cNvSpPr txBox="1"/>
          <p:nvPr/>
        </p:nvSpPr>
        <p:spPr>
          <a:xfrm>
            <a:off x="4044480" y="1975019"/>
            <a:ext cx="3854209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>
                <a:solidFill>
                  <a:srgbClr val="FF4800"/>
                </a:solidFill>
              </a:rPr>
              <a:t>Zloader Banking Trojan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dirty="0"/>
              <a:t>disables Microsoft Defender via reconfiguring “Set-</a:t>
            </a:r>
            <a:r>
              <a:rPr lang="en-US" dirty="0" err="1"/>
              <a:t>MpPreference</a:t>
            </a:r>
            <a:r>
              <a:rPr lang="en-US" dirty="0"/>
              <a:t>”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D24C90-2DCB-836F-E754-67F0C0D81DF4}"/>
              </a:ext>
            </a:extLst>
          </p:cNvPr>
          <p:cNvCxnSpPr>
            <a:cxnSpLocks/>
          </p:cNvCxnSpPr>
          <p:nvPr/>
        </p:nvCxnSpPr>
        <p:spPr>
          <a:xfrm>
            <a:off x="278384" y="1241062"/>
            <a:ext cx="11672824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17CE00-8AA4-88D5-FECC-AFCE2F55E683}"/>
              </a:ext>
            </a:extLst>
          </p:cNvPr>
          <p:cNvSpPr txBox="1"/>
          <p:nvPr/>
        </p:nvSpPr>
        <p:spPr>
          <a:xfrm>
            <a:off x="8989054" y="1504657"/>
            <a:ext cx="2181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2022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A93F98-DBFA-05DF-5DB4-F70401162CAC}"/>
              </a:ext>
            </a:extLst>
          </p:cNvPr>
          <p:cNvSpPr txBox="1"/>
          <p:nvPr/>
        </p:nvSpPr>
        <p:spPr>
          <a:xfrm>
            <a:off x="1077781" y="1510432"/>
            <a:ext cx="1775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2020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EFE8CE-C8F8-1827-0D09-11518FD4A22E}"/>
              </a:ext>
            </a:extLst>
          </p:cNvPr>
          <p:cNvSpPr txBox="1"/>
          <p:nvPr/>
        </p:nvSpPr>
        <p:spPr>
          <a:xfrm>
            <a:off x="5047014" y="1498959"/>
            <a:ext cx="1775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2021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9473914-116D-F490-E012-196DCD159F13}"/>
              </a:ext>
            </a:extLst>
          </p:cNvPr>
          <p:cNvSpPr/>
          <p:nvPr/>
        </p:nvSpPr>
        <p:spPr>
          <a:xfrm>
            <a:off x="1774529" y="1058931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AF9A788-5AE9-6CB4-E918-89BD92E38FCF}"/>
              </a:ext>
            </a:extLst>
          </p:cNvPr>
          <p:cNvSpPr/>
          <p:nvPr/>
        </p:nvSpPr>
        <p:spPr>
          <a:xfrm>
            <a:off x="9889032" y="1032717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19C84E-F8F5-B4B2-A7C0-EA51A5E93BE5}"/>
              </a:ext>
            </a:extLst>
          </p:cNvPr>
          <p:cNvSpPr/>
          <p:nvPr/>
        </p:nvSpPr>
        <p:spPr>
          <a:xfrm>
            <a:off x="5743762" y="1019412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320DF5-A48A-3B23-FF46-DD7571D67162}"/>
              </a:ext>
            </a:extLst>
          </p:cNvPr>
          <p:cNvSpPr txBox="1"/>
          <p:nvPr/>
        </p:nvSpPr>
        <p:spPr>
          <a:xfrm>
            <a:off x="8261177" y="1955353"/>
            <a:ext cx="3637674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>
                <a:solidFill>
                  <a:srgbClr val="FF4800"/>
                </a:solidFill>
              </a:rPr>
              <a:t>Kraken Botnet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bypasses Microsoft Defender via adding exclusions permission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DE8A72-E457-6586-49CC-7ABA5E012288}"/>
              </a:ext>
            </a:extLst>
          </p:cNvPr>
          <p:cNvSpPr/>
          <p:nvPr/>
        </p:nvSpPr>
        <p:spPr>
          <a:xfrm>
            <a:off x="3993412" y="1945353"/>
            <a:ext cx="3953159" cy="1127137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1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-1"/>
            <a:ext cx="9613585" cy="8989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Malware Attacks Microsoft Defender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6033D-E6C7-09FF-66EC-7C5604B22D1D}"/>
              </a:ext>
            </a:extLst>
          </p:cNvPr>
          <p:cNvSpPr txBox="1"/>
          <p:nvPr/>
        </p:nvSpPr>
        <p:spPr>
          <a:xfrm>
            <a:off x="249029" y="1955353"/>
            <a:ext cx="3432963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 err="1">
                <a:solidFill>
                  <a:srgbClr val="FF4800"/>
                </a:solidFill>
              </a:rPr>
              <a:t>Ragnarok</a:t>
            </a:r>
            <a:r>
              <a:rPr lang="en-US" sz="2100" b="1" dirty="0">
                <a:solidFill>
                  <a:srgbClr val="FF4800"/>
                </a:solidFill>
              </a:rPr>
              <a:t> Ransomware 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sz="1800" dirty="0"/>
              <a:t>disables the Microsoft Defender via a registry entry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AFBD36-5266-6250-AC8D-18945D2A1BCE}"/>
              </a:ext>
            </a:extLst>
          </p:cNvPr>
          <p:cNvSpPr txBox="1"/>
          <p:nvPr/>
        </p:nvSpPr>
        <p:spPr>
          <a:xfrm>
            <a:off x="4044480" y="1975019"/>
            <a:ext cx="3854209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>
                <a:solidFill>
                  <a:srgbClr val="FF4800"/>
                </a:solidFill>
              </a:rPr>
              <a:t>Zloader Banking Trojan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dirty="0"/>
              <a:t>disables Microsoft Defender via reconfiguring “Set-</a:t>
            </a:r>
            <a:r>
              <a:rPr lang="en-US" dirty="0" err="1"/>
              <a:t>MpPreference</a:t>
            </a:r>
            <a:r>
              <a:rPr lang="en-US" dirty="0"/>
              <a:t>”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E402D8-37C2-4752-8BAE-A370CF84A16F}"/>
              </a:ext>
            </a:extLst>
          </p:cNvPr>
          <p:cNvCxnSpPr>
            <a:cxnSpLocks/>
          </p:cNvCxnSpPr>
          <p:nvPr/>
        </p:nvCxnSpPr>
        <p:spPr>
          <a:xfrm>
            <a:off x="278384" y="1241062"/>
            <a:ext cx="11672824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23DB31-D6F2-4828-98BA-20771FEF3F66}"/>
              </a:ext>
            </a:extLst>
          </p:cNvPr>
          <p:cNvSpPr txBox="1"/>
          <p:nvPr/>
        </p:nvSpPr>
        <p:spPr>
          <a:xfrm>
            <a:off x="8989054" y="1504657"/>
            <a:ext cx="2181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2022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4E8EC7-77B6-A841-1E35-54F17CA6CB31}"/>
              </a:ext>
            </a:extLst>
          </p:cNvPr>
          <p:cNvSpPr txBox="1"/>
          <p:nvPr/>
        </p:nvSpPr>
        <p:spPr>
          <a:xfrm>
            <a:off x="1077781" y="1510432"/>
            <a:ext cx="1775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2020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ADAEF7-AB4E-1811-8E41-12297985AFB9}"/>
              </a:ext>
            </a:extLst>
          </p:cNvPr>
          <p:cNvSpPr txBox="1"/>
          <p:nvPr/>
        </p:nvSpPr>
        <p:spPr>
          <a:xfrm>
            <a:off x="5047014" y="1498959"/>
            <a:ext cx="1775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2021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46C0CB7-8C3E-2095-AB77-540A0CACFE9A}"/>
              </a:ext>
            </a:extLst>
          </p:cNvPr>
          <p:cNvSpPr/>
          <p:nvPr/>
        </p:nvSpPr>
        <p:spPr>
          <a:xfrm>
            <a:off x="1774529" y="1058931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3949E3F-D1E7-3FF8-C67E-C3D77B44DD6C}"/>
              </a:ext>
            </a:extLst>
          </p:cNvPr>
          <p:cNvSpPr/>
          <p:nvPr/>
        </p:nvSpPr>
        <p:spPr>
          <a:xfrm>
            <a:off x="9889032" y="1032717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3BDF07C-1208-0210-F16F-CB3491957B4F}"/>
              </a:ext>
            </a:extLst>
          </p:cNvPr>
          <p:cNvSpPr/>
          <p:nvPr/>
        </p:nvSpPr>
        <p:spPr>
          <a:xfrm>
            <a:off x="5743762" y="1019412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9FEC4F-8249-5982-8DD4-F4EF95D2D9F5}"/>
              </a:ext>
            </a:extLst>
          </p:cNvPr>
          <p:cNvSpPr txBox="1"/>
          <p:nvPr/>
        </p:nvSpPr>
        <p:spPr>
          <a:xfrm>
            <a:off x="8261177" y="1955353"/>
            <a:ext cx="3637674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>
                <a:solidFill>
                  <a:srgbClr val="FF4800"/>
                </a:solidFill>
              </a:rPr>
              <a:t>Kraken Botnet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dirty="0"/>
              <a:t>bypasses Microsoft Defender via adding exclusions permission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6B0F50-96FA-D07F-0100-2E4AEF462204}"/>
              </a:ext>
            </a:extLst>
          </p:cNvPr>
          <p:cNvSpPr/>
          <p:nvPr/>
        </p:nvSpPr>
        <p:spPr>
          <a:xfrm>
            <a:off x="8227937" y="1945353"/>
            <a:ext cx="3674544" cy="1127137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FACC6C6-74D8-4610-B46C-E49D309EE74C}"/>
              </a:ext>
            </a:extLst>
          </p:cNvPr>
          <p:cNvSpPr txBox="1">
            <a:spLocks/>
          </p:cNvSpPr>
          <p:nvPr/>
        </p:nvSpPr>
        <p:spPr>
          <a:xfrm>
            <a:off x="543968" y="1231900"/>
            <a:ext cx="11648032" cy="529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Bypassing security products is a notorious malware trend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is the key target of cyber criminals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Kernel-mode threats are still the most risky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Internals: Signature Detection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Windows OS Internals: Mandatory Integrity Control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New kernel attack disables Microsoft Defender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MemoryRanger defends Microsoft Defender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F963E-69A6-81E7-8C6A-7200E03B5B27}"/>
              </a:ext>
            </a:extLst>
          </p:cNvPr>
          <p:cNvSpPr/>
          <p:nvPr/>
        </p:nvSpPr>
        <p:spPr>
          <a:xfrm>
            <a:off x="293914" y="1231900"/>
            <a:ext cx="10232572" cy="204470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220FF2-9ADF-1FE8-254D-6B52595FD215}"/>
              </a:ext>
            </a:extLst>
          </p:cNvPr>
          <p:cNvSpPr/>
          <p:nvPr/>
        </p:nvSpPr>
        <p:spPr>
          <a:xfrm>
            <a:off x="293914" y="3429000"/>
            <a:ext cx="10232572" cy="128451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6AD68-DA92-0278-BB71-A8DD99439C2A}"/>
              </a:ext>
            </a:extLst>
          </p:cNvPr>
          <p:cNvSpPr/>
          <p:nvPr/>
        </p:nvSpPr>
        <p:spPr>
          <a:xfrm>
            <a:off x="293914" y="4876799"/>
            <a:ext cx="10232572" cy="128451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17A7557-3671-61C0-8864-E202E91F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73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-1"/>
            <a:ext cx="9613585" cy="8989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Malware Attacks Microsoft Defender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432" y="3358737"/>
            <a:ext cx="7688483" cy="32102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94B4C8-0F40-4926-B9E9-DDD79018774C}"/>
              </a:ext>
            </a:extLst>
          </p:cNvPr>
          <p:cNvSpPr txBox="1"/>
          <p:nvPr/>
        </p:nvSpPr>
        <p:spPr>
          <a:xfrm>
            <a:off x="249029" y="1955353"/>
            <a:ext cx="3432963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 err="1">
                <a:solidFill>
                  <a:srgbClr val="FF4800"/>
                </a:solidFill>
              </a:rPr>
              <a:t>Ragnarok</a:t>
            </a:r>
            <a:r>
              <a:rPr lang="en-US" sz="2100" b="1" dirty="0">
                <a:solidFill>
                  <a:srgbClr val="FF4800"/>
                </a:solidFill>
              </a:rPr>
              <a:t> Ransomware 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sz="1800" dirty="0"/>
              <a:t>disables the Microsoft Defender via a registry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475825-B35A-4F23-B104-76E1CB7C3A27}"/>
              </a:ext>
            </a:extLst>
          </p:cNvPr>
          <p:cNvSpPr txBox="1"/>
          <p:nvPr/>
        </p:nvSpPr>
        <p:spPr>
          <a:xfrm>
            <a:off x="4044480" y="1975019"/>
            <a:ext cx="3854209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>
                <a:solidFill>
                  <a:srgbClr val="FF4800"/>
                </a:solidFill>
              </a:rPr>
              <a:t>Zloader Banking Trojan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dirty="0"/>
              <a:t>disables Microsoft Defender via reconfiguring “Set-</a:t>
            </a:r>
            <a:r>
              <a:rPr lang="en-US" dirty="0" err="1"/>
              <a:t>MpPreference</a:t>
            </a:r>
            <a:r>
              <a:rPr lang="en-US" dirty="0"/>
              <a:t>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661F07-2CEA-41F7-983A-6563C5A99B65}"/>
              </a:ext>
            </a:extLst>
          </p:cNvPr>
          <p:cNvCxnSpPr>
            <a:cxnSpLocks/>
          </p:cNvCxnSpPr>
          <p:nvPr/>
        </p:nvCxnSpPr>
        <p:spPr>
          <a:xfrm>
            <a:off x="278384" y="1241062"/>
            <a:ext cx="11672824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A5BFA5-6DB8-46DE-974C-65CD23216712}"/>
              </a:ext>
            </a:extLst>
          </p:cNvPr>
          <p:cNvSpPr txBox="1"/>
          <p:nvPr/>
        </p:nvSpPr>
        <p:spPr>
          <a:xfrm>
            <a:off x="8989054" y="1504657"/>
            <a:ext cx="2181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9A1C2-0CB3-4E8C-9E80-E09155B7E2C6}"/>
              </a:ext>
            </a:extLst>
          </p:cNvPr>
          <p:cNvSpPr txBox="1"/>
          <p:nvPr/>
        </p:nvSpPr>
        <p:spPr>
          <a:xfrm>
            <a:off x="1077781" y="1510432"/>
            <a:ext cx="1775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D167F-0CAB-4720-9219-888DB7258E3D}"/>
              </a:ext>
            </a:extLst>
          </p:cNvPr>
          <p:cNvSpPr txBox="1"/>
          <p:nvPr/>
        </p:nvSpPr>
        <p:spPr>
          <a:xfrm>
            <a:off x="5047014" y="1498959"/>
            <a:ext cx="1775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2021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881F36-16E6-4407-ABF2-16ED861BB55A}"/>
              </a:ext>
            </a:extLst>
          </p:cNvPr>
          <p:cNvSpPr/>
          <p:nvPr/>
        </p:nvSpPr>
        <p:spPr>
          <a:xfrm>
            <a:off x="1774529" y="1058931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4BBAF9-0E34-4D28-850A-052162911474}"/>
              </a:ext>
            </a:extLst>
          </p:cNvPr>
          <p:cNvSpPr/>
          <p:nvPr/>
        </p:nvSpPr>
        <p:spPr>
          <a:xfrm>
            <a:off x="9889032" y="1032717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F385A4-D076-4FAA-8140-232217ACC311}"/>
              </a:ext>
            </a:extLst>
          </p:cNvPr>
          <p:cNvSpPr/>
          <p:nvPr/>
        </p:nvSpPr>
        <p:spPr>
          <a:xfrm>
            <a:off x="5743762" y="1019412"/>
            <a:ext cx="381965" cy="416689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5A5060-7807-4755-A582-D7894D0F6ECA}"/>
              </a:ext>
            </a:extLst>
          </p:cNvPr>
          <p:cNvSpPr txBox="1"/>
          <p:nvPr/>
        </p:nvSpPr>
        <p:spPr>
          <a:xfrm>
            <a:off x="8261177" y="1955353"/>
            <a:ext cx="3637674" cy="1075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15000"/>
              </a:lnSpc>
              <a:buNone/>
            </a:pPr>
            <a:r>
              <a:rPr lang="en-US" sz="2100" b="1" dirty="0">
                <a:solidFill>
                  <a:srgbClr val="FF4800"/>
                </a:solidFill>
              </a:rPr>
              <a:t>Kraken Botnet</a:t>
            </a:r>
          </a:p>
          <a:p>
            <a:pPr marL="0" indent="0" algn="ctr">
              <a:lnSpc>
                <a:spcPct val="115000"/>
              </a:lnSpc>
              <a:buNone/>
            </a:pPr>
            <a:r>
              <a:rPr lang="en-US" dirty="0"/>
              <a:t>bypasses Microsoft Defender via adding exclusions permission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4404B9-95D9-BD9A-951F-BB7BCB68DFBF}"/>
              </a:ext>
            </a:extLst>
          </p:cNvPr>
          <p:cNvSpPr/>
          <p:nvPr/>
        </p:nvSpPr>
        <p:spPr>
          <a:xfrm>
            <a:off x="2682432" y="3358734"/>
            <a:ext cx="7688484" cy="3248891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4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D2C150-722F-4F5D-8B29-5AB5F4EA7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72C1E-52C4-4A4E-A931-48FE710D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B913D4-8706-4BC3-9746-61F4CE05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81" y="94653"/>
            <a:ext cx="100584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Academic papers and blogs about </a:t>
            </a:r>
            <a:br>
              <a:rPr lang="en-US" dirty="0"/>
            </a:br>
            <a:r>
              <a:rPr lang="en-US" dirty="0"/>
              <a:t>Attacks on Microsoft Defender</a:t>
            </a: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BD209268-3ED0-4773-B210-9188CB5B3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55" y="4463619"/>
            <a:ext cx="3962268" cy="14353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B6FD01F2-9310-4A9C-A94B-2FC41998A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55" y="1398521"/>
            <a:ext cx="3979762" cy="144577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hlinkClick r:id="rId6"/>
            <a:extLst>
              <a:ext uri="{FF2B5EF4-FFF2-40B4-BE49-F238E27FC236}">
                <a16:creationId xmlns:a16="http://schemas.microsoft.com/office/drawing/2014/main" id="{92FB76A6-FD37-4408-8967-B6ACC2CE5F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377" b="11619"/>
          <a:stretch/>
        </p:blipFill>
        <p:spPr>
          <a:xfrm>
            <a:off x="2934487" y="5451151"/>
            <a:ext cx="6222380" cy="120679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hlinkClick r:id="rId8"/>
            <a:extLst>
              <a:ext uri="{FF2B5EF4-FFF2-40B4-BE49-F238E27FC236}">
                <a16:creationId xmlns:a16="http://schemas.microsoft.com/office/drawing/2014/main" id="{EA345DB3-E504-401C-8BFA-F10752B8BF3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79" t="4533" r="3853"/>
          <a:stretch/>
        </p:blipFill>
        <p:spPr>
          <a:xfrm>
            <a:off x="138750" y="2935459"/>
            <a:ext cx="3962268" cy="137254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900ADD-251D-4B09-BA59-3AA2D0C61FA2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4314492" y="2768356"/>
            <a:ext cx="3310890" cy="1655445"/>
          </a:xfrm>
          <a:prstGeom prst="rect">
            <a:avLst/>
          </a:prstGeom>
        </p:spPr>
      </p:pic>
      <p:pic>
        <p:nvPicPr>
          <p:cNvPr id="19" name="Picture 18">
            <a:hlinkClick r:id="rId11"/>
            <a:extLst>
              <a:ext uri="{FF2B5EF4-FFF2-40B4-BE49-F238E27FC236}">
                <a16:creationId xmlns:a16="http://schemas.microsoft.com/office/drawing/2014/main" id="{FCF97106-D1BC-4BE4-8B53-9B3A195510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64665" y="4666710"/>
            <a:ext cx="2535232" cy="206201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Picture 22">
            <a:hlinkClick r:id="rId14"/>
            <a:extLst>
              <a:ext uri="{FF2B5EF4-FFF2-40B4-BE49-F238E27FC236}">
                <a16:creationId xmlns:a16="http://schemas.microsoft.com/office/drawing/2014/main" id="{C2B28662-8456-459E-8FDF-B4853A6DAB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36061" y="1309894"/>
            <a:ext cx="4192123" cy="115481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>
            <a:hlinkClick r:id="rId16"/>
            <a:extLst>
              <a:ext uri="{FF2B5EF4-FFF2-40B4-BE49-F238E27FC236}">
                <a16:creationId xmlns:a16="http://schemas.microsoft.com/office/drawing/2014/main" id="{7F8E7F70-5921-4D64-AB98-1C17C9FBAB4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9020" y="3497375"/>
            <a:ext cx="3821733" cy="103055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7BC690D2-2637-4822-A28D-E5607C23D96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05669" y="2568278"/>
            <a:ext cx="4122515" cy="814074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5018121-AC36-4C28-8B66-1BD3829CBFB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101018" y="3194313"/>
            <a:ext cx="1944659" cy="427418"/>
          </a:xfrm>
          <a:prstGeom prst="line">
            <a:avLst/>
          </a:prstGeom>
          <a:ln w="28575" cap="rnd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DAD27F-C25D-443F-9B34-07D77C586AF7}"/>
              </a:ext>
            </a:extLst>
          </p:cNvPr>
          <p:cNvCxnSpPr>
            <a:cxnSpLocks/>
          </p:cNvCxnSpPr>
          <p:nvPr/>
        </p:nvCxnSpPr>
        <p:spPr>
          <a:xfrm flipH="1" flipV="1">
            <a:off x="5049610" y="3150977"/>
            <a:ext cx="4415055" cy="1880310"/>
          </a:xfrm>
          <a:prstGeom prst="line">
            <a:avLst/>
          </a:prstGeom>
          <a:ln w="28575" cap="rnd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54F2B9-ACD3-4DA2-85BD-0F6CB5117261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5435143" y="3697605"/>
            <a:ext cx="610534" cy="1753546"/>
          </a:xfrm>
          <a:prstGeom prst="line">
            <a:avLst/>
          </a:prstGeom>
          <a:ln w="28575" cap="rnd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651C7B-76AC-4A3D-BEA1-C3B4A6071E21}"/>
              </a:ext>
            </a:extLst>
          </p:cNvPr>
          <p:cNvCxnSpPr>
            <a:cxnSpLocks/>
          </p:cNvCxnSpPr>
          <p:nvPr/>
        </p:nvCxnSpPr>
        <p:spPr>
          <a:xfrm flipV="1">
            <a:off x="4075353" y="3426993"/>
            <a:ext cx="2719581" cy="1495989"/>
          </a:xfrm>
          <a:prstGeom prst="line">
            <a:avLst/>
          </a:prstGeom>
          <a:ln w="28575" cap="rnd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54AEAF7-DFCE-429F-A3FA-6405CFCAFF1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4122517" y="2121408"/>
            <a:ext cx="1882043" cy="898139"/>
          </a:xfrm>
          <a:prstGeom prst="line">
            <a:avLst/>
          </a:prstGeom>
          <a:ln w="28575" cap="rnd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2CFB38-808F-4951-8D8D-36CD31F1709A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863590" y="3063780"/>
            <a:ext cx="2345430" cy="948872"/>
          </a:xfrm>
          <a:prstGeom prst="line">
            <a:avLst/>
          </a:prstGeom>
          <a:ln w="28575" cap="rnd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D7FE39-63FE-43D6-9097-4CDA2B73C0A4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5863590" y="2975315"/>
            <a:ext cx="2042079" cy="88465"/>
          </a:xfrm>
          <a:prstGeom prst="line">
            <a:avLst/>
          </a:prstGeom>
          <a:ln w="28575" cap="rnd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9CC7D38-7844-402D-BA3F-83F997FD5836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863590" y="1887300"/>
            <a:ext cx="1972471" cy="1193724"/>
          </a:xfrm>
          <a:prstGeom prst="line">
            <a:avLst/>
          </a:prstGeom>
          <a:ln w="28575" cap="rnd"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709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1CE23-3030-30FE-410B-2FE6CB84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3386709"/>
            <a:ext cx="2882392" cy="28823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16D50E-5A96-9455-E1DD-E0603BF27DBA}"/>
              </a:ext>
            </a:extLst>
          </p:cNvPr>
          <p:cNvGrpSpPr/>
          <p:nvPr/>
        </p:nvGrpSpPr>
        <p:grpSpPr>
          <a:xfrm>
            <a:off x="696607" y="409587"/>
            <a:ext cx="10798785" cy="2367843"/>
            <a:chOff x="696607" y="409587"/>
            <a:chExt cx="10798785" cy="23678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249AA6-54CA-BA47-2E1F-BD6ECE05E6E9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0" name="Thought Bubble: Cloud 9">
                <a:extLst>
                  <a:ext uri="{FF2B5EF4-FFF2-40B4-BE49-F238E27FC236}">
                    <a16:creationId xmlns:a16="http://schemas.microsoft.com/office/drawing/2014/main" id="{AB9721D4-6B5E-445E-88C8-320D3F65738E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9577"/>
                  <a:gd name="adj2" fmla="val 83067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54C77A-FE0B-793E-0A65-19EE9C0EE64D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64E1A3-DA51-ACEC-2234-59C73761527D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2BDAEE-8CC9-0FF7-2BFC-2171BFA80207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17F15D-5503-7F94-A5D8-017A0F0FC559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84960" y="973555"/>
            <a:ext cx="10058400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Vectors on Microsoft Defender</a:t>
            </a:r>
          </a:p>
        </p:txBody>
      </p:sp>
    </p:spTree>
    <p:extLst>
      <p:ext uri="{BB962C8B-B14F-4D97-AF65-F5344CB8AC3E}">
        <p14:creationId xmlns:p14="http://schemas.microsoft.com/office/powerpoint/2010/main" val="853104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93F6F-FB3B-4D71-8BF2-0720BB810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067DA2-9956-4952-966A-08E959B6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155C3-33CC-4F3E-BEA3-2CCB02B5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4B98B3E-1B8E-2F56-3DAC-860F4654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9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E12C5F-9047-453F-BB76-56FFCB56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8433A6-FF65-4C91-8873-5A3ACCDB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C4EDF-CCC4-486E-93FD-66B3CFD76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372A896-A96F-2A6E-03C7-9C0739E3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99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2F023B-C986-4A23-8940-27ED1DFBA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C268A-7722-4B8A-A5EF-8FEDF22A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510E7-2F08-4EFC-9F79-479EA271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91E86B-55AA-4B3D-9F7D-BD259F148623}"/>
              </a:ext>
            </a:extLst>
          </p:cNvPr>
          <p:cNvSpPr/>
          <p:nvPr/>
        </p:nvSpPr>
        <p:spPr>
          <a:xfrm>
            <a:off x="3474893" y="999813"/>
            <a:ext cx="4986201" cy="528045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5D551D-61D3-473D-AFC8-5C82C2D0954D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1BEA1-E9DB-4C9C-AEE7-7EAC77F89301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62C0315-B179-5245-CAEF-2707B2F7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2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A0C148-1804-4273-9F57-7C4E09111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879744-F0D7-4ACE-8927-8A003153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32B6A-7599-481D-BF66-36F68BE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EAEDA5-286C-428F-BDC7-EC35EF6D16D7}"/>
              </a:ext>
            </a:extLst>
          </p:cNvPr>
          <p:cNvSpPr/>
          <p:nvPr/>
        </p:nvSpPr>
        <p:spPr>
          <a:xfrm>
            <a:off x="3474893" y="1439656"/>
            <a:ext cx="4986201" cy="528045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73E59C-A3E4-4C87-ACBE-31B4A0FF2C85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8FAA47-CC5C-46B9-B067-8294961DF0E1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60E3413-53DB-DC6B-159D-A2AA150F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7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021CDC-BF51-436C-80FD-46B20D54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8BED5-6F14-4C5C-B40C-5AD27234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D8517-E05F-4F3C-B34E-F6687194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872E0-BCED-42AF-90C4-7751D17F9337}"/>
              </a:ext>
            </a:extLst>
          </p:cNvPr>
          <p:cNvSpPr/>
          <p:nvPr/>
        </p:nvSpPr>
        <p:spPr>
          <a:xfrm>
            <a:off x="3474893" y="1856343"/>
            <a:ext cx="4986201" cy="528045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3642C-4F9C-4612-8F81-44C17AE30470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A08827-70B3-47DE-9D53-C07C39D07305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1D1BDB72-A650-1803-F11F-AEDC91A3C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851" y="3267075"/>
            <a:ext cx="9292295" cy="3170190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74BE6D7-5563-545D-B40C-4E82F5AE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73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007E1C-BA13-4441-8B6D-82BD8CD53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52884B-67AC-482A-9927-077DC204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43204-775C-4A6F-9003-6CEC2F9C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080D8-135D-4FF3-A57B-591CD54408CB}"/>
              </a:ext>
            </a:extLst>
          </p:cNvPr>
          <p:cNvSpPr/>
          <p:nvPr/>
        </p:nvSpPr>
        <p:spPr>
          <a:xfrm>
            <a:off x="3474893" y="2284610"/>
            <a:ext cx="4986201" cy="528045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47BDB6-332A-42E2-B122-EDCB0DF54B8E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6B7A9-C2D0-4BB7-983C-4AA852550A5A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C4AA633-380D-7425-0282-1A7DDBA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36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A98E50-5A46-4B5B-9C94-D169CF929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987C29-FEEE-4944-9253-0F2AA430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5FF02-2080-4E4B-B265-672597F1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B0A4FE-DB6A-4EBA-9A98-CF9BE035B1D6}"/>
              </a:ext>
            </a:extLst>
          </p:cNvPr>
          <p:cNvSpPr/>
          <p:nvPr/>
        </p:nvSpPr>
        <p:spPr>
          <a:xfrm>
            <a:off x="3474893" y="2739390"/>
            <a:ext cx="4986201" cy="478372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81109-6F64-4D26-9690-EA286C22A03B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C5D102-A2F5-447D-82EC-8C1DDF1F298A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3A07CB-BA7C-0C77-3A78-9600066BCAAF}"/>
              </a:ext>
            </a:extLst>
          </p:cNvPr>
          <p:cNvGrpSpPr/>
          <p:nvPr/>
        </p:nvGrpSpPr>
        <p:grpSpPr>
          <a:xfrm>
            <a:off x="280414" y="4244123"/>
            <a:ext cx="11670794" cy="2052107"/>
            <a:chOff x="280414" y="4244123"/>
            <a:chExt cx="11670794" cy="2052107"/>
          </a:xfrm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B5011029-6C5A-D804-1047-D058F76D9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414" y="4244123"/>
              <a:ext cx="11670794" cy="2052107"/>
            </a:xfrm>
            <a:prstGeom prst="rect">
              <a:avLst/>
            </a:prstGeom>
            <a:ln w="76200">
              <a:solidFill>
                <a:srgbClr val="FFFF00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0335AD-68A4-BB49-ABEE-7415658E6346}"/>
                </a:ext>
              </a:extLst>
            </p:cNvPr>
            <p:cNvSpPr/>
            <p:nvPr/>
          </p:nvSpPr>
          <p:spPr>
            <a:xfrm>
              <a:off x="366939" y="4448173"/>
              <a:ext cx="769257" cy="442233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C3E8B24-66FC-8BEF-1346-AA87C0E6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B1016F-0A65-4D55-9214-F46A9947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EE8744-B4C4-4C1B-AD82-F16B25E0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32CCD-6FA7-CC39-5442-0A50783F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B6CF56C-D044-000E-3AE5-248B9376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82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76341-2E4E-4A37-9964-D76D4C54B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D47C30-2CF8-45AB-90EA-5A319407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C4726-168B-4E57-A46F-8AFDF76F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C00E37-543C-4FA4-9B01-22B902675E43}"/>
              </a:ext>
            </a:extLst>
          </p:cNvPr>
          <p:cNvSpPr/>
          <p:nvPr/>
        </p:nvSpPr>
        <p:spPr>
          <a:xfrm>
            <a:off x="3474893" y="3156077"/>
            <a:ext cx="4986201" cy="478372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A72F4B-1B1A-4874-AB8F-829FC219EDF9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C869AF-44E4-4F47-99C2-11E8AD8CE8E9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383D98E-15A5-90A1-0A45-102803AA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78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81CD2-FC5A-4673-AAFE-2C7ED81A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81AEC-6BBE-4277-8B8D-35CCBE94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5DCAC2-D975-4D51-8790-A4883325FEDC}"/>
              </a:ext>
            </a:extLst>
          </p:cNvPr>
          <p:cNvSpPr/>
          <p:nvPr/>
        </p:nvSpPr>
        <p:spPr>
          <a:xfrm>
            <a:off x="6470248" y="3607489"/>
            <a:ext cx="1956121" cy="1045534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4790CA2-901F-47B6-BC05-BC52EC4BF39D}"/>
              </a:ext>
            </a:extLst>
          </p:cNvPr>
          <p:cNvSpPr/>
          <p:nvPr/>
        </p:nvSpPr>
        <p:spPr>
          <a:xfrm flipH="1" flipV="1">
            <a:off x="5087815" y="679395"/>
            <a:ext cx="4853354" cy="709191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7693B-92E0-4753-BAB6-79DE20CBC416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6C59E0-D155-48D9-B6F3-8B50BF2086E4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C5449B1-6A94-A973-8ED6-6F213181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EC96F2-83FF-0536-F953-182835396D5C}"/>
              </a:ext>
            </a:extLst>
          </p:cNvPr>
          <p:cNvGrpSpPr/>
          <p:nvPr/>
        </p:nvGrpSpPr>
        <p:grpSpPr>
          <a:xfrm>
            <a:off x="5745303" y="220091"/>
            <a:ext cx="5885865" cy="3090079"/>
            <a:chOff x="5745303" y="220091"/>
            <a:chExt cx="5885865" cy="3090079"/>
          </a:xfrm>
        </p:grpSpPr>
        <p:pic>
          <p:nvPicPr>
            <p:cNvPr id="12" name="Picture 11">
              <a:hlinkClick r:id="rId3"/>
              <a:extLst>
                <a:ext uri="{FF2B5EF4-FFF2-40B4-BE49-F238E27FC236}">
                  <a16:creationId xmlns:a16="http://schemas.microsoft.com/office/drawing/2014/main" id="{3B4791B8-C2C9-45FD-BF2C-9661AC551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5303" y="220091"/>
              <a:ext cx="5885865" cy="3090079"/>
            </a:xfrm>
            <a:prstGeom prst="rect">
              <a:avLst/>
            </a:prstGeom>
            <a:ln w="76200">
              <a:solidFill>
                <a:srgbClr val="FFFF00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CBA234-4A98-4B6D-86FD-896CA79F427E}"/>
                </a:ext>
              </a:extLst>
            </p:cNvPr>
            <p:cNvSpPr/>
            <p:nvPr/>
          </p:nvSpPr>
          <p:spPr>
            <a:xfrm>
              <a:off x="6002138" y="2938320"/>
              <a:ext cx="11400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2022-02-02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01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CE9E08-85AC-45DB-8C80-F949D3B27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2664AE-2143-4D0B-9233-64B58DEC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AC8B9-687D-426C-B57D-560CBFBF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559CA-A893-486C-B6F6-71F95797C47B}"/>
              </a:ext>
            </a:extLst>
          </p:cNvPr>
          <p:cNvSpPr/>
          <p:nvPr/>
        </p:nvSpPr>
        <p:spPr>
          <a:xfrm>
            <a:off x="3472405" y="4699322"/>
            <a:ext cx="4710896" cy="1938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27285-FDA6-4FE3-8839-A068F565A51E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1F822-F1A6-4730-ACE3-EE408B0F85CD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68D671-A679-4E3E-A43F-7FB8B1E6B1D1}"/>
              </a:ext>
            </a:extLst>
          </p:cNvPr>
          <p:cNvSpPr/>
          <p:nvPr/>
        </p:nvSpPr>
        <p:spPr>
          <a:xfrm flipH="1" flipV="1">
            <a:off x="2011548" y="-474562"/>
            <a:ext cx="4853354" cy="8252280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BF62E4F1-9EBC-835F-84C7-4D1F5C48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86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A59D8-BF86-4C71-9FEF-5C3A3265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E5CB6-65A0-4723-B9EC-907C3CF1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AA428-DFCA-4E1C-867C-3D5F7F97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AFB3F3-A0DB-4A76-92EB-DC5475250649}"/>
              </a:ext>
            </a:extLst>
          </p:cNvPr>
          <p:cNvSpPr/>
          <p:nvPr/>
        </p:nvSpPr>
        <p:spPr>
          <a:xfrm>
            <a:off x="3472405" y="4699322"/>
            <a:ext cx="4710896" cy="1938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275308-7EBD-62E3-850E-82C94ED3E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3" t="15775" r="57405" b="32915"/>
          <a:stretch/>
        </p:blipFill>
        <p:spPr>
          <a:xfrm>
            <a:off x="4922520" y="4772621"/>
            <a:ext cx="2087880" cy="1938757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FE9A08C-C8A6-3462-2525-94A432E05560}"/>
              </a:ext>
            </a:extLst>
          </p:cNvPr>
          <p:cNvSpPr/>
          <p:nvPr/>
        </p:nvSpPr>
        <p:spPr>
          <a:xfrm rot="3366181" flipH="1" flipV="1">
            <a:off x="3761464" y="4080959"/>
            <a:ext cx="2660422" cy="4003702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B97DCE96-1E8D-E059-DAF5-A6268CBE5E90}"/>
              </a:ext>
            </a:extLst>
          </p:cNvPr>
          <p:cNvSpPr/>
          <p:nvPr/>
        </p:nvSpPr>
        <p:spPr>
          <a:xfrm rot="18233819" flipV="1">
            <a:off x="5434237" y="3978638"/>
            <a:ext cx="2660422" cy="4003702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CC47C91-F806-DF25-5CEF-03D5D3AE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03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9BE6E2-51C0-4CF6-B8A3-186272CB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61D67D-04F1-4014-B0FC-19EE91DD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32BA0-EA9E-4BA9-B1FB-021B28B6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D6764D-E0D4-460C-9793-846D692F757F}"/>
              </a:ext>
            </a:extLst>
          </p:cNvPr>
          <p:cNvSpPr/>
          <p:nvPr/>
        </p:nvSpPr>
        <p:spPr>
          <a:xfrm>
            <a:off x="3474894" y="4683934"/>
            <a:ext cx="4651836" cy="478372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E2516107-CA6A-4274-922F-AB5A9F7C6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646" y="428578"/>
            <a:ext cx="6760411" cy="3718226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AD71EC5-811D-3EB0-661A-39EE703D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28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0706F-E391-4AF9-AD41-5866C8124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1D1ABB-29DC-48CF-9B2B-8CF8180F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31C14-FEC9-4AC6-BBB1-E429502D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85710-F339-4EB9-A1FB-CEE06C3B6E6D}"/>
              </a:ext>
            </a:extLst>
          </p:cNvPr>
          <p:cNvSpPr/>
          <p:nvPr/>
        </p:nvSpPr>
        <p:spPr>
          <a:xfrm>
            <a:off x="3474893" y="5151120"/>
            <a:ext cx="4615811" cy="416302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D9D3FC8-7F75-4A6D-AD04-C651062DB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634" y="317986"/>
            <a:ext cx="6577423" cy="3828818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3312B2C-AC16-F428-793C-76AEF4EB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30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DC0618-C8F4-4B17-87F4-55299CAE6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6604CE-5547-4293-A0E6-7E287276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CD687-B9C1-4DC3-8BCE-B3A6309B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284396-465D-424A-A7F2-96747FF2481C}"/>
              </a:ext>
            </a:extLst>
          </p:cNvPr>
          <p:cNvSpPr/>
          <p:nvPr/>
        </p:nvSpPr>
        <p:spPr>
          <a:xfrm>
            <a:off x="3474893" y="5567425"/>
            <a:ext cx="4615811" cy="381964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AD85FF8-39CD-8820-BAAB-3F3E44D4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40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7D525B-25D8-4AD8-B6DA-7D7267A1E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25958-B252-4CE4-BA24-9D87B8EE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21611-4165-405C-9CFA-2A3E3541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F80E1-7DD9-47FD-9642-366FECE782AE}"/>
              </a:ext>
            </a:extLst>
          </p:cNvPr>
          <p:cNvSpPr/>
          <p:nvPr/>
        </p:nvSpPr>
        <p:spPr>
          <a:xfrm>
            <a:off x="3474893" y="5984108"/>
            <a:ext cx="4615811" cy="381964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38EDC-2F5C-5927-BF46-37FD438F82B1}"/>
              </a:ext>
            </a:extLst>
          </p:cNvPr>
          <p:cNvSpPr txBox="1"/>
          <p:nvPr/>
        </p:nvSpPr>
        <p:spPr>
          <a:xfrm>
            <a:off x="210311" y="6484038"/>
            <a:ext cx="5968420" cy="3139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algn="ctr">
              <a:lnSpc>
                <a:spcPct val="8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All the details of these attacks are in the research paper  </a:t>
            </a:r>
            <a:endParaRPr lang="en-US" sz="1400" i="1" dirty="0">
              <a:solidFill>
                <a:schemeClr val="bg1"/>
              </a:solidFill>
              <a:effectLst/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D07CF90-1766-635A-0138-967A17B4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87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A59D8-BF86-4C71-9FEF-5C3A3265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E5CB6-65A0-4723-B9EC-907C3CF1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AA428-DFCA-4E1C-867C-3D5F7F97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C48F5E-DB55-4D3B-9B99-637EA0AB2263}"/>
              </a:ext>
            </a:extLst>
          </p:cNvPr>
          <p:cNvSpPr/>
          <p:nvPr/>
        </p:nvSpPr>
        <p:spPr>
          <a:xfrm>
            <a:off x="3261360" y="3550920"/>
            <a:ext cx="2072640" cy="5943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EBC5BB-C346-4452-B254-A96CA0298B30}"/>
              </a:ext>
            </a:extLst>
          </p:cNvPr>
          <p:cNvSpPr/>
          <p:nvPr/>
        </p:nvSpPr>
        <p:spPr>
          <a:xfrm>
            <a:off x="5326380" y="3691890"/>
            <a:ext cx="1188720" cy="3314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45F0DC-B944-47DC-9E18-B1684B384781}"/>
              </a:ext>
            </a:extLst>
          </p:cNvPr>
          <p:cNvSpPr/>
          <p:nvPr/>
        </p:nvSpPr>
        <p:spPr>
          <a:xfrm>
            <a:off x="3434715" y="4665562"/>
            <a:ext cx="7680960" cy="201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F7FAF4D-4464-4FA1-8080-6C79DD028D9C}"/>
              </a:ext>
            </a:extLst>
          </p:cNvPr>
          <p:cNvSpPr/>
          <p:nvPr/>
        </p:nvSpPr>
        <p:spPr>
          <a:xfrm flipH="1" flipV="1">
            <a:off x="3669322" y="-474562"/>
            <a:ext cx="4853354" cy="8252280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649C20-952A-4B4C-943C-DFCF98E0C7FC}"/>
              </a:ext>
            </a:extLst>
          </p:cNvPr>
          <p:cNvSpPr/>
          <p:nvPr/>
        </p:nvSpPr>
        <p:spPr>
          <a:xfrm>
            <a:off x="3021900" y="396240"/>
            <a:ext cx="8100251" cy="32313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B5C027-A433-4ED4-8E2C-6DFF8FB703F1}"/>
              </a:ext>
            </a:extLst>
          </p:cNvPr>
          <p:cNvSpPr/>
          <p:nvPr/>
        </p:nvSpPr>
        <p:spPr>
          <a:xfrm>
            <a:off x="8433476" y="3620673"/>
            <a:ext cx="3725727" cy="10988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7EF88-E0B9-4D0F-BB17-4BF9E6CCDAEF}"/>
              </a:ext>
            </a:extLst>
          </p:cNvPr>
          <p:cNvSpPr/>
          <p:nvPr/>
        </p:nvSpPr>
        <p:spPr>
          <a:xfrm>
            <a:off x="2848546" y="211454"/>
            <a:ext cx="173355" cy="22591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AFD582-A67F-4653-85C8-7B31FAAF75E9}"/>
              </a:ext>
            </a:extLst>
          </p:cNvPr>
          <p:cNvSpPr/>
          <p:nvPr/>
        </p:nvSpPr>
        <p:spPr>
          <a:xfrm>
            <a:off x="3261360" y="4606477"/>
            <a:ext cx="173355" cy="22591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6EE9184A-946A-21E9-C8E5-99E02783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372" y="4286513"/>
            <a:ext cx="52906" cy="54864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27F50E7-1F7B-4F37-658F-AC2B8608F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82" y="4284608"/>
            <a:ext cx="52906" cy="54864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0EDE89C7-AA2A-E797-D1C6-192FDB92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6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7E7B78A-86C1-384F-3A7B-F74AD74FC2BB}"/>
              </a:ext>
            </a:extLst>
          </p:cNvPr>
          <p:cNvGrpSpPr/>
          <p:nvPr/>
        </p:nvGrpSpPr>
        <p:grpSpPr>
          <a:xfrm>
            <a:off x="696607" y="409587"/>
            <a:ext cx="11254601" cy="2367843"/>
            <a:chOff x="696607" y="409587"/>
            <a:chExt cx="10798785" cy="23678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F459D7-FE3F-E490-0C15-165BD7E7482F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20" name="Thought Bubble: Cloud 19">
                <a:extLst>
                  <a:ext uri="{FF2B5EF4-FFF2-40B4-BE49-F238E27FC236}">
                    <a16:creationId xmlns:a16="http://schemas.microsoft.com/office/drawing/2014/main" id="{BDE7C10D-8A7B-7854-073E-9F2A23571255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9577"/>
                  <a:gd name="adj2" fmla="val 83067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DC0BA54-6F00-20E2-DB5F-91BA8C62C75B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B03FEE6-977F-1057-354C-EB078C7933CF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D1604B-B350-B6EF-5934-29D76DD926C4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FCD4F8-D305-D6E3-10A2-3893F42C1B4D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8FD6E1-A1BD-49AF-A6B9-A409017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33" y="1136644"/>
            <a:ext cx="10195500" cy="942352"/>
          </a:xfrm>
          <a:noFill/>
        </p:spPr>
        <p:txBody>
          <a:bodyPr>
            <a:normAutofit/>
          </a:bodyPr>
          <a:lstStyle/>
          <a:p>
            <a:pPr algn="ctr" defTabSz="0"/>
            <a:r>
              <a:rPr lang="en-US" dirty="0"/>
              <a:t>TRENDS of kernel attacks in 2021-2022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053A22-70D9-D063-ED85-10896C4E0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0790" y="2587828"/>
            <a:ext cx="4360940" cy="43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B1016F-0A65-4D55-9214-F46A9947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EE8744-B4C4-4C1B-AD82-F16B25E0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F3C1C-E914-6782-9C76-FF9A6D727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8C75B49-5094-56E2-EE3A-0192FDE2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84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1538080" y="1786165"/>
            <a:ext cx="10305288" cy="50516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2A7F2-69BD-40D9-B5AC-8E8A24C3861B}"/>
              </a:ext>
            </a:extLst>
          </p:cNvPr>
          <p:cNvSpPr/>
          <p:nvPr/>
        </p:nvSpPr>
        <p:spPr>
          <a:xfrm>
            <a:off x="1524000" y="1304291"/>
            <a:ext cx="6169660" cy="4597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B1FC216-4517-B361-E895-1205245D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58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240792" y="2766349"/>
            <a:ext cx="11602576" cy="407149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71C1F46-57CB-47C2-AC38-4C5B884083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5108482"/>
              </p:ext>
            </p:extLst>
          </p:nvPr>
        </p:nvGraphicFramePr>
        <p:xfrm>
          <a:off x="342419" y="2879601"/>
          <a:ext cx="6428771" cy="390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7830">
                  <a:extLst>
                    <a:ext uri="{9D8B030D-6E8A-4147-A177-3AD203B41FA5}">
                      <a16:colId xmlns:a16="http://schemas.microsoft.com/office/drawing/2014/main" val="3192829763"/>
                    </a:ext>
                  </a:extLst>
                </a:gridCol>
                <a:gridCol w="2390089">
                  <a:extLst>
                    <a:ext uri="{9D8B030D-6E8A-4147-A177-3AD203B41FA5}">
                      <a16:colId xmlns:a16="http://schemas.microsoft.com/office/drawing/2014/main" val="1244904095"/>
                    </a:ext>
                  </a:extLst>
                </a:gridCol>
                <a:gridCol w="3170852">
                  <a:extLst>
                    <a:ext uri="{9D8B030D-6E8A-4147-A177-3AD203B41FA5}">
                      <a16:colId xmlns:a16="http://schemas.microsoft.com/office/drawing/2014/main" val="1392686300"/>
                    </a:ext>
                  </a:extLst>
                </a:gridCol>
              </a:tblGrid>
              <a:tr h="38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Malware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r>
                        <a:rPr lang="en-US" sz="2400" b="1" baseline="30000" dirty="0"/>
                        <a:t>rd</a:t>
                      </a:r>
                      <a:r>
                        <a:rPr lang="en-US" sz="2400" b="1" dirty="0"/>
                        <a:t> party driver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419536"/>
                  </a:ext>
                </a:extLst>
              </a:tr>
              <a:tr h="384516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HermeticWiper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EaseUS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794266"/>
                  </a:ext>
                </a:extLst>
              </a:tr>
              <a:tr h="384516"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Iron Tiger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CPUID CPU-Z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165143"/>
                  </a:ext>
                </a:extLst>
              </a:tr>
              <a:tr h="384516">
                <a:tc v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GhostEmperor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CheatEngine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77190"/>
                  </a:ext>
                </a:extLst>
              </a:tr>
              <a:tr h="384516">
                <a:tc v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ZINC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eXplorer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100667"/>
                  </a:ext>
                </a:extLst>
              </a:tr>
              <a:tr h="384516">
                <a:tc v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TunnelSnake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VirtualBox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80579"/>
                  </a:ext>
                </a:extLst>
              </a:tr>
              <a:tr h="38451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RobbinHood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102934"/>
                  </a:ext>
                </a:extLst>
              </a:tr>
              <a:tr h="384516">
                <a:tc v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Trickbot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RWEverything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129951"/>
                  </a:ext>
                </a:extLst>
              </a:tr>
              <a:tr h="202008">
                <a:tc gridSpan="3">
                  <a:txBody>
                    <a:bodyPr/>
                    <a:lstStyle/>
                    <a:p>
                      <a:pPr algn="ctr">
                        <a:lnSpc>
                          <a:spcPct val="30000"/>
                        </a:lnSpc>
                      </a:pPr>
                      <a:r>
                        <a:rPr lang="en-US" sz="2400" dirty="0"/>
                        <a:t>. . .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332170"/>
                  </a:ext>
                </a:extLst>
              </a:tr>
            </a:tbl>
          </a:graphicData>
        </a:graphic>
      </p:graphicFrame>
      <p:sp>
        <p:nvSpPr>
          <p:cNvPr id="11" name="Right Brace 10">
            <a:extLst>
              <a:ext uri="{FF2B5EF4-FFF2-40B4-BE49-F238E27FC236}">
                <a16:creationId xmlns:a16="http://schemas.microsoft.com/office/drawing/2014/main" id="{A12D2EEF-5DFB-40F1-AD4B-B0C4484C9552}"/>
              </a:ext>
            </a:extLst>
          </p:cNvPr>
          <p:cNvSpPr/>
          <p:nvPr/>
        </p:nvSpPr>
        <p:spPr>
          <a:xfrm>
            <a:off x="6813246" y="2884682"/>
            <a:ext cx="744682" cy="3854528"/>
          </a:xfrm>
          <a:prstGeom prst="rightBrace">
            <a:avLst>
              <a:gd name="adj1" fmla="val 63787"/>
              <a:gd name="adj2" fmla="val 50000"/>
            </a:avLst>
          </a:prstGeom>
          <a:noFill/>
          <a:ln w="38100" cap="rnd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053692-626E-463F-B6EF-2A1F3BA3A3EC}"/>
              </a:ext>
            </a:extLst>
          </p:cNvPr>
          <p:cNvSpPr/>
          <p:nvPr/>
        </p:nvSpPr>
        <p:spPr>
          <a:xfrm>
            <a:off x="7565887" y="4480540"/>
            <a:ext cx="3944290" cy="2021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dirty="0"/>
              <a:t>More than </a:t>
            </a:r>
            <a:r>
              <a:rPr lang="en-US" sz="3200" b="1" dirty="0">
                <a:solidFill>
                  <a:srgbClr val="FF0000"/>
                </a:solidFill>
              </a:rPr>
              <a:t>30</a:t>
            </a:r>
            <a:r>
              <a:rPr lang="en-US" sz="2800" dirty="0"/>
              <a:t> malware examples that abuse vulnerable signed drivers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E2D9E8-5B00-D071-B918-8943E61DCE2D}"/>
              </a:ext>
            </a:extLst>
          </p:cNvPr>
          <p:cNvSpPr/>
          <p:nvPr/>
        </p:nvSpPr>
        <p:spPr>
          <a:xfrm>
            <a:off x="1524000" y="1304291"/>
            <a:ext cx="6169660" cy="4597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D82275A-B1D2-B395-AD7C-30F4FAD8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42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240792" y="3429000"/>
            <a:ext cx="11602576" cy="34088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859F97-DB63-0CE2-9D8F-016FCF543918}"/>
              </a:ext>
            </a:extLst>
          </p:cNvPr>
          <p:cNvSpPr/>
          <p:nvPr/>
        </p:nvSpPr>
        <p:spPr>
          <a:xfrm>
            <a:off x="1226719" y="1223288"/>
            <a:ext cx="10373038" cy="15567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4CB59E-B649-0486-E028-16F30E07A869}"/>
              </a:ext>
            </a:extLst>
          </p:cNvPr>
          <p:cNvSpPr/>
          <p:nvPr/>
        </p:nvSpPr>
        <p:spPr>
          <a:xfrm>
            <a:off x="1554480" y="2950211"/>
            <a:ext cx="8667750" cy="4597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298506D-9FFC-F3E2-1671-6D7B197E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8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240792" y="1056640"/>
            <a:ext cx="11602576" cy="57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65531-319C-4D44-BC74-BCB2EE56AE42}"/>
              </a:ext>
            </a:extLst>
          </p:cNvPr>
          <p:cNvSpPr/>
          <p:nvPr/>
        </p:nvSpPr>
        <p:spPr>
          <a:xfrm>
            <a:off x="1645920" y="1787326"/>
            <a:ext cx="10266358" cy="99274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AF6CE5F-6CB3-42CA-93F8-702562CB3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2" y="3269948"/>
            <a:ext cx="5392080" cy="233599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412B18-9664-411C-B917-F8BC56DD83A1}"/>
              </a:ext>
            </a:extLst>
          </p:cNvPr>
          <p:cNvCxnSpPr/>
          <p:nvPr/>
        </p:nvCxnSpPr>
        <p:spPr>
          <a:xfrm flipV="1">
            <a:off x="280435" y="6154403"/>
            <a:ext cx="11501204" cy="26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CF960-52E6-4A67-BC74-FD7D9972162D}"/>
              </a:ext>
            </a:extLst>
          </p:cNvPr>
          <p:cNvSpPr txBox="1"/>
          <p:nvPr/>
        </p:nvSpPr>
        <p:spPr>
          <a:xfrm>
            <a:off x="1909910" y="6293135"/>
            <a:ext cx="1386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March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A594B7-14C2-4882-8F17-AD007A966B22}"/>
              </a:ext>
            </a:extLst>
          </p:cNvPr>
          <p:cNvSpPr txBox="1"/>
          <p:nvPr/>
        </p:nvSpPr>
        <p:spPr>
          <a:xfrm>
            <a:off x="10803427" y="5595595"/>
            <a:ext cx="984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2022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AD5B2D-3BEC-453A-9036-FD0FE739811F}"/>
              </a:ext>
            </a:extLst>
          </p:cNvPr>
          <p:cNvCxnSpPr/>
          <p:nvPr/>
        </p:nvCxnSpPr>
        <p:spPr>
          <a:xfrm>
            <a:off x="2597768" y="5628321"/>
            <a:ext cx="0" cy="5393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17863C6-8DFC-C26B-D6CB-F028D657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5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240792" y="1056640"/>
            <a:ext cx="11602576" cy="57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65531-319C-4D44-BC74-BCB2EE56AE42}"/>
              </a:ext>
            </a:extLst>
          </p:cNvPr>
          <p:cNvSpPr/>
          <p:nvPr/>
        </p:nvSpPr>
        <p:spPr>
          <a:xfrm>
            <a:off x="1645920" y="1787326"/>
            <a:ext cx="10266358" cy="99274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AF6CE5F-6CB3-42CA-93F8-702562CB3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2" y="3269948"/>
            <a:ext cx="5392080" cy="233599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323201F2-9AA5-4DBD-9DFC-131CB32A9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400" y="1787326"/>
            <a:ext cx="6584434" cy="3256732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412B18-9664-411C-B917-F8BC56DD83A1}"/>
              </a:ext>
            </a:extLst>
          </p:cNvPr>
          <p:cNvCxnSpPr/>
          <p:nvPr/>
        </p:nvCxnSpPr>
        <p:spPr>
          <a:xfrm flipV="1">
            <a:off x="280435" y="6154403"/>
            <a:ext cx="11501204" cy="26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CF960-52E6-4A67-BC74-FD7D9972162D}"/>
              </a:ext>
            </a:extLst>
          </p:cNvPr>
          <p:cNvSpPr txBox="1"/>
          <p:nvPr/>
        </p:nvSpPr>
        <p:spPr>
          <a:xfrm>
            <a:off x="1909910" y="6293135"/>
            <a:ext cx="1386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March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A8F642-0BCF-45C5-A2C2-9518A153ED50}"/>
              </a:ext>
            </a:extLst>
          </p:cNvPr>
          <p:cNvSpPr txBox="1"/>
          <p:nvPr/>
        </p:nvSpPr>
        <p:spPr>
          <a:xfrm>
            <a:off x="5765504" y="6293134"/>
            <a:ext cx="1386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March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A594B7-14C2-4882-8F17-AD007A966B22}"/>
              </a:ext>
            </a:extLst>
          </p:cNvPr>
          <p:cNvSpPr txBox="1"/>
          <p:nvPr/>
        </p:nvSpPr>
        <p:spPr>
          <a:xfrm>
            <a:off x="10803427" y="5595595"/>
            <a:ext cx="984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2022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AD5B2D-3BEC-453A-9036-FD0FE739811F}"/>
              </a:ext>
            </a:extLst>
          </p:cNvPr>
          <p:cNvCxnSpPr/>
          <p:nvPr/>
        </p:nvCxnSpPr>
        <p:spPr>
          <a:xfrm>
            <a:off x="2597768" y="5628321"/>
            <a:ext cx="0" cy="5393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407684-3EF0-48E7-8CC5-0994261B2085}"/>
              </a:ext>
            </a:extLst>
          </p:cNvPr>
          <p:cNvCxnSpPr>
            <a:cxnSpLocks/>
          </p:cNvCxnSpPr>
          <p:nvPr/>
        </p:nvCxnSpPr>
        <p:spPr>
          <a:xfrm>
            <a:off x="6454066" y="5044058"/>
            <a:ext cx="0" cy="11369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59634AE-D9E9-DE66-BA52-26E8B67E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95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240792" y="1056640"/>
            <a:ext cx="11602576" cy="57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65531-319C-4D44-BC74-BCB2EE56AE42}"/>
              </a:ext>
            </a:extLst>
          </p:cNvPr>
          <p:cNvSpPr/>
          <p:nvPr/>
        </p:nvSpPr>
        <p:spPr>
          <a:xfrm>
            <a:off x="1645920" y="1787326"/>
            <a:ext cx="10266358" cy="99274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AF6CE5F-6CB3-42CA-93F8-702562CB3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2" y="3269948"/>
            <a:ext cx="5392080" cy="233599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323201F2-9AA5-4DBD-9DFC-131CB32A9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400" y="1787326"/>
            <a:ext cx="6584434" cy="3256732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A42CDA-7F34-4D49-ADFA-B288AC214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880" y="1185703"/>
            <a:ext cx="7008804" cy="3051152"/>
          </a:xfrm>
          <a:prstGeom prst="rect">
            <a:avLst/>
          </a:prstGeom>
          <a:ln w="76200">
            <a:solidFill>
              <a:srgbClr val="FF4343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412B18-9664-411C-B917-F8BC56DD83A1}"/>
              </a:ext>
            </a:extLst>
          </p:cNvPr>
          <p:cNvCxnSpPr/>
          <p:nvPr/>
        </p:nvCxnSpPr>
        <p:spPr>
          <a:xfrm flipV="1">
            <a:off x="280435" y="6154403"/>
            <a:ext cx="11501204" cy="26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CF960-52E6-4A67-BC74-FD7D9972162D}"/>
              </a:ext>
            </a:extLst>
          </p:cNvPr>
          <p:cNvSpPr txBox="1"/>
          <p:nvPr/>
        </p:nvSpPr>
        <p:spPr>
          <a:xfrm>
            <a:off x="1909910" y="6293135"/>
            <a:ext cx="1386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March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A8F642-0BCF-45C5-A2C2-9518A153ED50}"/>
              </a:ext>
            </a:extLst>
          </p:cNvPr>
          <p:cNvSpPr txBox="1"/>
          <p:nvPr/>
        </p:nvSpPr>
        <p:spPr>
          <a:xfrm>
            <a:off x="5765504" y="6293134"/>
            <a:ext cx="1386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March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C6235-5A83-41F2-B18C-A5ADF3FC14A9}"/>
              </a:ext>
            </a:extLst>
          </p:cNvPr>
          <p:cNvSpPr txBox="1"/>
          <p:nvPr/>
        </p:nvSpPr>
        <p:spPr>
          <a:xfrm>
            <a:off x="9320153" y="6298922"/>
            <a:ext cx="1386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March 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A594B7-14C2-4882-8F17-AD007A966B22}"/>
              </a:ext>
            </a:extLst>
          </p:cNvPr>
          <p:cNvSpPr txBox="1"/>
          <p:nvPr/>
        </p:nvSpPr>
        <p:spPr>
          <a:xfrm>
            <a:off x="10803427" y="5595595"/>
            <a:ext cx="984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2022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AD5B2D-3BEC-453A-9036-FD0FE739811F}"/>
              </a:ext>
            </a:extLst>
          </p:cNvPr>
          <p:cNvCxnSpPr/>
          <p:nvPr/>
        </p:nvCxnSpPr>
        <p:spPr>
          <a:xfrm>
            <a:off x="2597768" y="5628321"/>
            <a:ext cx="0" cy="5393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407684-3EF0-48E7-8CC5-0994261B2085}"/>
              </a:ext>
            </a:extLst>
          </p:cNvPr>
          <p:cNvCxnSpPr>
            <a:cxnSpLocks/>
          </p:cNvCxnSpPr>
          <p:nvPr/>
        </p:nvCxnSpPr>
        <p:spPr>
          <a:xfrm>
            <a:off x="6454066" y="5044058"/>
            <a:ext cx="0" cy="11369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0981E6-E6C3-48B3-84C2-8F04D3016B19}"/>
              </a:ext>
            </a:extLst>
          </p:cNvPr>
          <p:cNvCxnSpPr>
            <a:cxnSpLocks/>
          </p:cNvCxnSpPr>
          <p:nvPr/>
        </p:nvCxnSpPr>
        <p:spPr>
          <a:xfrm flipH="1">
            <a:off x="10009422" y="4236855"/>
            <a:ext cx="3765" cy="19175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70A320CB-11DA-2C1B-0B4C-2CD334E5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02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60A79-FC31-4D49-940B-A28DDDD0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240792" y="4433104"/>
            <a:ext cx="11602576" cy="240473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65531-319C-4D44-BC74-BCB2EE56AE42}"/>
              </a:ext>
            </a:extLst>
          </p:cNvPr>
          <p:cNvSpPr/>
          <p:nvPr/>
        </p:nvSpPr>
        <p:spPr>
          <a:xfrm>
            <a:off x="1645920" y="1787326"/>
            <a:ext cx="10266358" cy="99274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E8D486A-77B8-40DB-8F83-F3C146641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16"/>
          <a:stretch/>
        </p:blipFill>
        <p:spPr>
          <a:xfrm>
            <a:off x="1645920" y="1002048"/>
            <a:ext cx="9191166" cy="3785303"/>
          </a:xfrm>
          <a:prstGeom prst="rect">
            <a:avLst/>
          </a:prstGeom>
          <a:ln w="76200">
            <a:solidFill>
              <a:srgbClr val="15D20C"/>
            </a:solidFill>
          </a:ln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A15B3FEB-86E5-4E8D-8ABA-DD7107731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70" y="5157084"/>
            <a:ext cx="11146420" cy="1480825"/>
          </a:xfrm>
          <a:prstGeom prst="rect">
            <a:avLst/>
          </a:prstGeom>
          <a:ln w="76200">
            <a:solidFill>
              <a:srgbClr val="15D20C"/>
            </a:solidFill>
          </a:ln>
        </p:spPr>
      </p:pic>
    </p:spTree>
    <p:extLst>
      <p:ext uri="{BB962C8B-B14F-4D97-AF65-F5344CB8AC3E}">
        <p14:creationId xmlns:p14="http://schemas.microsoft.com/office/powerpoint/2010/main" val="2967299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60A79-FC31-4D49-940B-A28DDDD0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0" y="3478900"/>
            <a:ext cx="11843367" cy="33589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65531-319C-4D44-BC74-BCB2EE56AE42}"/>
              </a:ext>
            </a:extLst>
          </p:cNvPr>
          <p:cNvSpPr/>
          <p:nvPr/>
        </p:nvSpPr>
        <p:spPr>
          <a:xfrm>
            <a:off x="1226719" y="1223288"/>
            <a:ext cx="10373038" cy="15567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53C57894-B64A-430F-BA7A-4D8B0FDE1104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13A15A-8228-B4FE-D56F-9E0E58D6566F}"/>
              </a:ext>
            </a:extLst>
          </p:cNvPr>
          <p:cNvSpPr/>
          <p:nvPr/>
        </p:nvSpPr>
        <p:spPr>
          <a:xfrm>
            <a:off x="7848600" y="3053080"/>
            <a:ext cx="22352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36BF4-F173-4EEE-A2FA-C04C5764E033}"/>
              </a:ext>
            </a:extLst>
          </p:cNvPr>
          <p:cNvSpPr/>
          <p:nvPr/>
        </p:nvSpPr>
        <p:spPr>
          <a:xfrm>
            <a:off x="7957820" y="2955659"/>
            <a:ext cx="2258695" cy="45619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Что такое Windows Hardware Quality Labs или WHQL?">
            <a:extLst>
              <a:ext uri="{FF2B5EF4-FFF2-40B4-BE49-F238E27FC236}">
                <a16:creationId xmlns:a16="http://schemas.microsoft.com/office/drawing/2014/main" id="{347FFE34-B7F3-21B6-7D2A-364E80FC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35" y="3554692"/>
            <a:ext cx="6721296" cy="315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31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60A79-FC31-4D49-940B-A28DDDD0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0" y="3478900"/>
            <a:ext cx="11843367" cy="33589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53C57894-B64A-430F-BA7A-4D8B0FDE1104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A3B69E-F063-4FAE-89DE-2D2067E00B84}"/>
              </a:ext>
            </a:extLst>
          </p:cNvPr>
          <p:cNvSpPr/>
          <p:nvPr/>
        </p:nvSpPr>
        <p:spPr>
          <a:xfrm>
            <a:off x="1248870" y="4244885"/>
            <a:ext cx="10062258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lIns="274320" tIns="91440" rIns="274320" bIns="91440">
            <a:spAutoFit/>
          </a:bodyPr>
          <a:lstStyle/>
          <a:p>
            <a:pPr algn="just"/>
            <a:r>
              <a:rPr lang="en-US" sz="3000" dirty="0"/>
              <a:t>Microsoft creates Windows Hardware Quality Labs (WHQL) to test drivers and award a digital signature when all requirements are fulfilled.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8A8E80-6881-4602-B7C3-CB283D68F45F}"/>
              </a:ext>
            </a:extLst>
          </p:cNvPr>
          <p:cNvGrpSpPr/>
          <p:nvPr/>
        </p:nvGrpSpPr>
        <p:grpSpPr>
          <a:xfrm>
            <a:off x="444690" y="3850661"/>
            <a:ext cx="543882" cy="444029"/>
            <a:chOff x="5309162" y="1524237"/>
            <a:chExt cx="543882" cy="44402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4C6FB33-049D-42A8-908C-EC7576C7123B}"/>
                </a:ext>
              </a:extLst>
            </p:cNvPr>
            <p:cNvSpPr/>
            <p:nvPr/>
          </p:nvSpPr>
          <p:spPr>
            <a:xfrm>
              <a:off x="5309162" y="1524237"/>
              <a:ext cx="236706" cy="444029"/>
            </a:xfrm>
            <a:custGeom>
              <a:avLst/>
              <a:gdLst/>
              <a:ahLst/>
              <a:cxnLst/>
              <a:rect l="l" t="t" r="r" b="b"/>
              <a:pathLst>
                <a:path w="236706" h="444029">
                  <a:moveTo>
                    <a:pt x="185556" y="0"/>
                  </a:moveTo>
                  <a:lnTo>
                    <a:pt x="236706" y="96859"/>
                  </a:lnTo>
                  <a:cubicBezTo>
                    <a:pt x="194988" y="116449"/>
                    <a:pt x="166148" y="135948"/>
                    <a:pt x="150186" y="155356"/>
                  </a:cubicBezTo>
                  <a:cubicBezTo>
                    <a:pt x="134224" y="174764"/>
                    <a:pt x="125336" y="197709"/>
                    <a:pt x="123522" y="224191"/>
                  </a:cubicBezTo>
                  <a:lnTo>
                    <a:pt x="236706" y="224191"/>
                  </a:lnTo>
                  <a:lnTo>
                    <a:pt x="236706" y="444029"/>
                  </a:lnTo>
                  <a:lnTo>
                    <a:pt x="0" y="444029"/>
                  </a:lnTo>
                  <a:lnTo>
                    <a:pt x="0" y="261738"/>
                  </a:lnTo>
                  <a:cubicBezTo>
                    <a:pt x="0" y="194626"/>
                    <a:pt x="13966" y="141661"/>
                    <a:pt x="41899" y="102845"/>
                  </a:cubicBezTo>
                  <a:cubicBezTo>
                    <a:pt x="69833" y="64029"/>
                    <a:pt x="117718" y="29747"/>
                    <a:pt x="1855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C2AE7D-D242-42AA-90F0-719B31256B0D}"/>
                </a:ext>
              </a:extLst>
            </p:cNvPr>
            <p:cNvSpPr/>
            <p:nvPr/>
          </p:nvSpPr>
          <p:spPr>
            <a:xfrm>
              <a:off x="5616337" y="1524237"/>
              <a:ext cx="236707" cy="444029"/>
            </a:xfrm>
            <a:custGeom>
              <a:avLst/>
              <a:gdLst/>
              <a:ahLst/>
              <a:cxnLst/>
              <a:rect l="l" t="t" r="r" b="b"/>
              <a:pathLst>
                <a:path w="236707" h="444029">
                  <a:moveTo>
                    <a:pt x="185556" y="0"/>
                  </a:moveTo>
                  <a:lnTo>
                    <a:pt x="236707" y="96859"/>
                  </a:lnTo>
                  <a:cubicBezTo>
                    <a:pt x="194988" y="116449"/>
                    <a:pt x="166148" y="135948"/>
                    <a:pt x="150186" y="155356"/>
                  </a:cubicBezTo>
                  <a:cubicBezTo>
                    <a:pt x="134224" y="174764"/>
                    <a:pt x="125337" y="197709"/>
                    <a:pt x="123523" y="224191"/>
                  </a:cubicBezTo>
                  <a:lnTo>
                    <a:pt x="236707" y="224191"/>
                  </a:lnTo>
                  <a:lnTo>
                    <a:pt x="236707" y="444029"/>
                  </a:lnTo>
                  <a:lnTo>
                    <a:pt x="0" y="444029"/>
                  </a:lnTo>
                  <a:lnTo>
                    <a:pt x="0" y="261738"/>
                  </a:lnTo>
                  <a:cubicBezTo>
                    <a:pt x="0" y="194626"/>
                    <a:pt x="13967" y="141661"/>
                    <a:pt x="41900" y="102845"/>
                  </a:cubicBezTo>
                  <a:cubicBezTo>
                    <a:pt x="69833" y="64029"/>
                    <a:pt x="117719" y="29747"/>
                    <a:pt x="18555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233EC2-819E-F665-0807-93D3CA5EBB32}"/>
              </a:ext>
            </a:extLst>
          </p:cNvPr>
          <p:cNvSpPr/>
          <p:nvPr/>
        </p:nvSpPr>
        <p:spPr>
          <a:xfrm>
            <a:off x="7848600" y="3053080"/>
            <a:ext cx="22352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383AFF-4B08-7033-4418-4AF582D72761}"/>
              </a:ext>
            </a:extLst>
          </p:cNvPr>
          <p:cNvSpPr/>
          <p:nvPr/>
        </p:nvSpPr>
        <p:spPr>
          <a:xfrm>
            <a:off x="7957820" y="2955659"/>
            <a:ext cx="2258695" cy="45619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E80DA4-CD23-4D76-A303-2AECCF7A3F95}"/>
              </a:ext>
            </a:extLst>
          </p:cNvPr>
          <p:cNvSpPr/>
          <p:nvPr/>
        </p:nvSpPr>
        <p:spPr>
          <a:xfrm>
            <a:off x="1226719" y="1223288"/>
            <a:ext cx="10373038" cy="15567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25B7A4F-FC36-199C-AB3B-2706B1F8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510" y="107761"/>
            <a:ext cx="1296035" cy="16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1244D5-C46A-1DE9-8F59-FEC94713A3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868" t="49589" b="16396"/>
          <a:stretch/>
        </p:blipFill>
        <p:spPr>
          <a:xfrm>
            <a:off x="7365999" y="84328"/>
            <a:ext cx="1485719" cy="165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75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60A79-FC31-4D49-940B-A28DDDD0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240792" y="1076960"/>
            <a:ext cx="11602576" cy="57608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65531-319C-4D44-BC74-BCB2EE56AE42}"/>
              </a:ext>
            </a:extLst>
          </p:cNvPr>
          <p:cNvSpPr/>
          <p:nvPr/>
        </p:nvSpPr>
        <p:spPr>
          <a:xfrm>
            <a:off x="1645920" y="1787326"/>
            <a:ext cx="10266358" cy="99274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30AC3B2-72F4-4F02-AB74-33CAA19C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33" y="1315222"/>
            <a:ext cx="5253788" cy="3743156"/>
          </a:xfrm>
          <a:prstGeom prst="rect">
            <a:avLst/>
          </a:prstGeom>
          <a:ln w="76200">
            <a:solidFill>
              <a:srgbClr val="15D20C"/>
            </a:solidFill>
          </a:ln>
        </p:spPr>
      </p:pic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53C57894-B64A-430F-BA7A-4D8B0FDE1104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FBF372-1AD5-4D3E-B713-151E425DEB64}"/>
              </a:ext>
            </a:extLst>
          </p:cNvPr>
          <p:cNvCxnSpPr/>
          <p:nvPr/>
        </p:nvCxnSpPr>
        <p:spPr>
          <a:xfrm flipV="1">
            <a:off x="280435" y="6154403"/>
            <a:ext cx="11501204" cy="26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973D8B-618A-41E7-9A07-215D273FB244}"/>
              </a:ext>
            </a:extLst>
          </p:cNvPr>
          <p:cNvSpPr txBox="1"/>
          <p:nvPr/>
        </p:nvSpPr>
        <p:spPr>
          <a:xfrm>
            <a:off x="1909910" y="6293135"/>
            <a:ext cx="1386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June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E9EF09-0C89-441E-81C3-A52BBB4C8965}"/>
              </a:ext>
            </a:extLst>
          </p:cNvPr>
          <p:cNvSpPr txBox="1"/>
          <p:nvPr/>
        </p:nvSpPr>
        <p:spPr>
          <a:xfrm>
            <a:off x="10803427" y="5595595"/>
            <a:ext cx="984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2021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7902DE-DBCC-4B97-91B1-76C8735C43D6}"/>
              </a:ext>
            </a:extLst>
          </p:cNvPr>
          <p:cNvCxnSpPr>
            <a:cxnSpLocks/>
          </p:cNvCxnSpPr>
          <p:nvPr/>
        </p:nvCxnSpPr>
        <p:spPr>
          <a:xfrm flipH="1">
            <a:off x="2597768" y="5128181"/>
            <a:ext cx="5176" cy="1039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C8E071-0446-51DC-EFC9-853AD309F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510" y="107761"/>
            <a:ext cx="1296035" cy="16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4B78E-CDA2-6028-32CA-C0FE8EAC80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868" t="49589" b="16396"/>
          <a:stretch/>
        </p:blipFill>
        <p:spPr>
          <a:xfrm>
            <a:off x="7365999" y="84328"/>
            <a:ext cx="1485719" cy="165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B1016F-0A65-4D55-9214-F46A9947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EE8744-B4C4-4C1B-AD82-F16B25E0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21509-1E8A-8D18-E895-2239C486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56E08D9-64A5-A2C4-AF76-6A0A9035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23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60A79-FC31-4D49-940B-A28DDDD0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240792" y="1117600"/>
            <a:ext cx="11602576" cy="57202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65531-319C-4D44-BC74-BCB2EE56AE42}"/>
              </a:ext>
            </a:extLst>
          </p:cNvPr>
          <p:cNvSpPr/>
          <p:nvPr/>
        </p:nvSpPr>
        <p:spPr>
          <a:xfrm>
            <a:off x="1645920" y="1787326"/>
            <a:ext cx="10266358" cy="99274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30AC3B2-72F4-4F02-AB74-33CAA19C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33" y="1315222"/>
            <a:ext cx="5253788" cy="3743156"/>
          </a:xfrm>
          <a:prstGeom prst="rect">
            <a:avLst/>
          </a:prstGeom>
          <a:ln w="76200">
            <a:solidFill>
              <a:srgbClr val="15D20C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F8368E-82A8-4135-9C71-ABEA0DC84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454" y="2100569"/>
            <a:ext cx="5981347" cy="2947014"/>
          </a:xfrm>
          <a:prstGeom prst="rect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53C57894-B64A-430F-BA7A-4D8B0FDE1104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FBF372-1AD5-4D3E-B713-151E425DEB64}"/>
              </a:ext>
            </a:extLst>
          </p:cNvPr>
          <p:cNvCxnSpPr/>
          <p:nvPr/>
        </p:nvCxnSpPr>
        <p:spPr>
          <a:xfrm flipV="1">
            <a:off x="280435" y="6154403"/>
            <a:ext cx="11501204" cy="265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973D8B-618A-41E7-9A07-215D273FB244}"/>
              </a:ext>
            </a:extLst>
          </p:cNvPr>
          <p:cNvSpPr txBox="1"/>
          <p:nvPr/>
        </p:nvSpPr>
        <p:spPr>
          <a:xfrm>
            <a:off x="1909910" y="6293135"/>
            <a:ext cx="1386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June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C0052-CE01-4D84-90AF-1E590D56D752}"/>
              </a:ext>
            </a:extLst>
          </p:cNvPr>
          <p:cNvSpPr txBox="1"/>
          <p:nvPr/>
        </p:nvSpPr>
        <p:spPr>
          <a:xfrm>
            <a:off x="8084497" y="6293134"/>
            <a:ext cx="1386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October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E9EF09-0C89-441E-81C3-A52BBB4C8965}"/>
              </a:ext>
            </a:extLst>
          </p:cNvPr>
          <p:cNvSpPr txBox="1"/>
          <p:nvPr/>
        </p:nvSpPr>
        <p:spPr>
          <a:xfrm>
            <a:off x="10803427" y="5595595"/>
            <a:ext cx="984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2021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7902DE-DBCC-4B97-91B1-76C8735C43D6}"/>
              </a:ext>
            </a:extLst>
          </p:cNvPr>
          <p:cNvCxnSpPr>
            <a:cxnSpLocks/>
          </p:cNvCxnSpPr>
          <p:nvPr/>
        </p:nvCxnSpPr>
        <p:spPr>
          <a:xfrm flipH="1">
            <a:off x="2597768" y="5128181"/>
            <a:ext cx="5176" cy="1039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F063B2-22A6-4CBA-8894-1637D971A479}"/>
              </a:ext>
            </a:extLst>
          </p:cNvPr>
          <p:cNvCxnSpPr>
            <a:cxnSpLocks/>
          </p:cNvCxnSpPr>
          <p:nvPr/>
        </p:nvCxnSpPr>
        <p:spPr>
          <a:xfrm>
            <a:off x="8773059" y="5044058"/>
            <a:ext cx="0" cy="1136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106F539B-6F0C-139B-E632-48BDD5E9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510" y="107761"/>
            <a:ext cx="1296035" cy="161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29FA8A-0DAD-2884-89B6-5F5DB8C97F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868" t="49589" b="16396"/>
          <a:stretch/>
        </p:blipFill>
        <p:spPr>
          <a:xfrm>
            <a:off x="7365999" y="84328"/>
            <a:ext cx="1485719" cy="165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6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DA5C29-91E7-47E7-BADB-789EA4D20B6A}"/>
              </a:ext>
            </a:extLst>
          </p:cNvPr>
          <p:cNvSpPr/>
          <p:nvPr/>
        </p:nvSpPr>
        <p:spPr>
          <a:xfrm>
            <a:off x="240792" y="5065776"/>
            <a:ext cx="11602576" cy="1717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757E1C-36D8-D3B2-EFBD-278BF6D1E00B}"/>
              </a:ext>
            </a:extLst>
          </p:cNvPr>
          <p:cNvSpPr/>
          <p:nvPr/>
        </p:nvSpPr>
        <p:spPr>
          <a:xfrm>
            <a:off x="1554480" y="4594943"/>
            <a:ext cx="3291840" cy="4597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BDE0B1-4616-DCEE-D92C-D89CE297F2E5}"/>
              </a:ext>
            </a:extLst>
          </p:cNvPr>
          <p:cNvSpPr/>
          <p:nvPr/>
        </p:nvSpPr>
        <p:spPr>
          <a:xfrm>
            <a:off x="1226719" y="1223288"/>
            <a:ext cx="10447121" cy="3305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C60A558-AF49-EFF7-568F-9988BC55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95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255E5A-84E9-4A78-B6C1-B9AE4C9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C99814-521B-4E9B-B3D0-B0DC11832394}"/>
              </a:ext>
            </a:extLst>
          </p:cNvPr>
          <p:cNvSpPr/>
          <p:nvPr/>
        </p:nvSpPr>
        <p:spPr>
          <a:xfrm>
            <a:off x="1645920" y="1787326"/>
            <a:ext cx="10266358" cy="99274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A80A44-446F-E8BD-FE59-B5BB75A0A513}"/>
              </a:ext>
            </a:extLst>
          </p:cNvPr>
          <p:cNvSpPr/>
          <p:nvPr/>
        </p:nvSpPr>
        <p:spPr>
          <a:xfrm>
            <a:off x="1554480" y="4594943"/>
            <a:ext cx="3291840" cy="4597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3BD147-3791-D4EC-BE3D-67E2F1BF4453}"/>
              </a:ext>
            </a:extLst>
          </p:cNvPr>
          <p:cNvSpPr/>
          <p:nvPr/>
        </p:nvSpPr>
        <p:spPr>
          <a:xfrm>
            <a:off x="1226719" y="1223288"/>
            <a:ext cx="10447121" cy="33056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2BC14B1-10B0-4FF2-BCCB-CB273AA79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509" y="314069"/>
            <a:ext cx="6561345" cy="3310228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5547BE-37FF-458D-BFBF-1B4BEF514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948" y="2326355"/>
            <a:ext cx="6561345" cy="2762345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E3B1A60-5261-FEFD-07DB-32140B5A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03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4A6E7-E19F-4D69-834D-B883094F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9"/>
            <a:ext cx="12192000" cy="6817681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B299300-4634-6DAD-2D9F-38DCB26F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333CE1-FCB5-9D97-1E1D-EBAA711B7A6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noFill/>
          <a:ln w="254000">
            <a:solidFill>
              <a:srgbClr val="FF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02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1D88C-1488-5521-E64B-FFA2A87F0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6" y="3611585"/>
            <a:ext cx="5648162" cy="300628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8DC614-E574-75EE-389E-E38355048470}"/>
              </a:ext>
            </a:extLst>
          </p:cNvPr>
          <p:cNvGrpSpPr/>
          <p:nvPr/>
        </p:nvGrpSpPr>
        <p:grpSpPr>
          <a:xfrm>
            <a:off x="1963806" y="409587"/>
            <a:ext cx="7774554" cy="2367843"/>
            <a:chOff x="696607" y="409587"/>
            <a:chExt cx="10798785" cy="236784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B1CA1A-E527-5427-9578-43E500096B15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6" name="Thought Bubble: Cloud 15">
                <a:extLst>
                  <a:ext uri="{FF2B5EF4-FFF2-40B4-BE49-F238E27FC236}">
                    <a16:creationId xmlns:a16="http://schemas.microsoft.com/office/drawing/2014/main" id="{8600587C-FE73-CBE0-FD08-B01B315F60EA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9577"/>
                  <a:gd name="adj2" fmla="val 83067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C038AAD-4076-EE6A-2C59-E458A13E8472}"/>
                  </a:ext>
                </a:extLst>
              </p:cNvPr>
              <p:cNvSpPr/>
              <p:nvPr/>
            </p:nvSpPr>
            <p:spPr>
              <a:xfrm>
                <a:off x="9168742" y="1861439"/>
                <a:ext cx="1034932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AE59BE-D653-7E2F-C4D2-0425339D616E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287628-F0A7-4FF0-C956-AC1C2FC017D1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CBAA91-F373-B414-51A4-84199A48EE1E}"/>
                </a:ext>
              </a:extLst>
            </p:cNvPr>
            <p:cNvSpPr/>
            <p:nvPr/>
          </p:nvSpPr>
          <p:spPr>
            <a:xfrm>
              <a:off x="10348615" y="13355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78FD6E1-A1BD-49AF-A6B9-A409017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151" y="991870"/>
            <a:ext cx="11983656" cy="12319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Microsoft Defender: INTRO</a:t>
            </a:r>
          </a:p>
        </p:txBody>
      </p:sp>
    </p:spTree>
    <p:extLst>
      <p:ext uri="{BB962C8B-B14F-4D97-AF65-F5344CB8AC3E}">
        <p14:creationId xmlns:p14="http://schemas.microsoft.com/office/powerpoint/2010/main" val="373989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40F5F-4522-4E0A-8FF6-C79DBD8F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A4933B-8972-4C5A-803B-A11B0B37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Intro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5F6863-85B0-4744-AFA0-E14B05AF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70" y="865381"/>
            <a:ext cx="11173775" cy="4050792"/>
          </a:xfrm>
        </p:spPr>
        <p:txBody>
          <a:bodyPr>
            <a:normAutofit/>
          </a:bodyPr>
          <a:lstStyle/>
          <a:p>
            <a:pPr marL="274320" indent="-274320"/>
            <a:r>
              <a:rPr lang="en-US" sz="2800" b="1" dirty="0">
                <a:latin typeface="Segoe UI Semibold (Headings)"/>
                <a:cs typeface="Segoe UI Light" panose="020B0502040204020203" pitchFamily="34" charset="0"/>
              </a:rPr>
              <a:t>2005 –</a:t>
            </a:r>
            <a:r>
              <a:rPr lang="ru-RU" sz="2800" b="1" dirty="0">
                <a:latin typeface="Segoe UI Semibold (Headings)"/>
                <a:cs typeface="Segoe UI Light" panose="020B0502040204020203" pitchFamily="34" charset="0"/>
              </a:rPr>
              <a:t> </a:t>
            </a:r>
            <a:r>
              <a:rPr lang="en-US" sz="2800" b="1" dirty="0">
                <a:latin typeface="Segoe UI Semibold (Headings)"/>
                <a:cs typeface="Segoe UI Light" panose="020B0502040204020203" pitchFamily="34" charset="0"/>
              </a:rPr>
              <a:t>the first release as a free anti-spyware program</a:t>
            </a:r>
          </a:p>
          <a:p>
            <a:endParaRPr lang="en-US" sz="2800" b="1" dirty="0">
              <a:latin typeface="Segoe UI Semibold (Headings)"/>
              <a:cs typeface="Segoe UI Light" panose="020B0502040204020203" pitchFamily="34" charset="0"/>
            </a:endParaRPr>
          </a:p>
          <a:p>
            <a:endParaRPr lang="en-US" sz="2800" b="1" dirty="0">
              <a:latin typeface="Segoe UI Semibold (Headings)"/>
              <a:cs typeface="Segoe UI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73708-CB69-4DF1-B1A1-6028F028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" y="3234258"/>
            <a:ext cx="11598438" cy="84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50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B35FB6-960C-43CE-B065-C290D563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" y="3234258"/>
            <a:ext cx="11598438" cy="84299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40F5F-4522-4E0A-8FF6-C79DBD8F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A4933B-8972-4C5A-803B-A11B0B37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Intro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5F6863-85B0-4744-AFA0-E14B05AF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70" y="865381"/>
            <a:ext cx="11173775" cy="4050792"/>
          </a:xfrm>
        </p:spPr>
        <p:txBody>
          <a:bodyPr>
            <a:normAutofit/>
          </a:bodyPr>
          <a:lstStyle/>
          <a:p>
            <a:pPr marL="274320" indent="-274320"/>
            <a:r>
              <a:rPr lang="en-US" sz="2800" b="1" dirty="0">
                <a:latin typeface="Segoe UI Semibold (Headings)"/>
                <a:cs typeface="Segoe UI Light" panose="020B0502040204020203" pitchFamily="34" charset="0"/>
              </a:rPr>
              <a:t>2005 – the first release as a free anti-spyware program</a:t>
            </a:r>
          </a:p>
          <a:p>
            <a:pPr marL="274320" indent="-274320"/>
            <a:r>
              <a:rPr lang="en-US" sz="2800" b="1" dirty="0">
                <a:latin typeface="Segoe UI Semibold (Headings)"/>
                <a:cs typeface="Segoe UI Light" panose="020B0502040204020203" pitchFamily="34" charset="0"/>
              </a:rPr>
              <a:t>2019 – Gartner: Microsoft Defender is the Leader in the Endpoint Protection Platforms (EPP) Magic Quadrant.</a:t>
            </a:r>
          </a:p>
          <a:p>
            <a:endParaRPr lang="en-US" sz="2800" b="1" dirty="0">
              <a:latin typeface="Segoe UI Semibold (Headings)"/>
              <a:cs typeface="Segoe UI Light" panose="020B0502040204020203" pitchFamily="34" charset="0"/>
            </a:endParaRPr>
          </a:p>
          <a:p>
            <a:endParaRPr lang="en-US" sz="2800" b="1" dirty="0">
              <a:latin typeface="Segoe UI Semibold (Headings)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40AA8-23CF-4F02-9A74-182CD09A9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2" t="9094" r="8312" b="7828"/>
          <a:stretch/>
        </p:blipFill>
        <p:spPr>
          <a:xfrm>
            <a:off x="4271059" y="2890777"/>
            <a:ext cx="8986242" cy="701279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775387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6B9B9C-FCF1-FEA7-12D6-11D9BBA45ED2}"/>
              </a:ext>
            </a:extLst>
          </p:cNvPr>
          <p:cNvGrpSpPr/>
          <p:nvPr/>
        </p:nvGrpSpPr>
        <p:grpSpPr>
          <a:xfrm>
            <a:off x="1264919" y="586939"/>
            <a:ext cx="9616441" cy="2367843"/>
            <a:chOff x="696607" y="409587"/>
            <a:chExt cx="10798785" cy="23678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277A9EB-689E-DCD2-8E0B-FA1D2637633E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1" name="Thought Bubble: Cloud 10">
                <a:extLst>
                  <a:ext uri="{FF2B5EF4-FFF2-40B4-BE49-F238E27FC236}">
                    <a16:creationId xmlns:a16="http://schemas.microsoft.com/office/drawing/2014/main" id="{B5312026-75D1-8DF5-80DC-9E23BB8320D0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7331"/>
                  <a:gd name="adj2" fmla="val 100061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D6DDFB-61E7-4DB2-75AE-453531DF431D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F1A594-53E3-D3A2-908A-1E6F6DBC031C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8F9038-29A9-D15D-BCD0-8C36ACE980BC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3A6CB-6A29-F13A-55AE-7987D2142C7C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8FD6E1-A1BD-49AF-A6B9-A409017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37" y="1228725"/>
            <a:ext cx="11005525" cy="12319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Microsoft Defender: components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C38C56-C51B-0DE2-4093-773FAE17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7" y="3448939"/>
            <a:ext cx="3188970" cy="318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522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82BAC73-6602-4337-AB89-F6D8188A558D}"/>
              </a:ext>
            </a:extLst>
          </p:cNvPr>
          <p:cNvSpPr/>
          <p:nvPr/>
        </p:nvSpPr>
        <p:spPr>
          <a:xfrm>
            <a:off x="219020" y="809805"/>
            <a:ext cx="11710416" cy="3082946"/>
          </a:xfrm>
          <a:prstGeom prst="rect">
            <a:avLst/>
          </a:prstGeom>
          <a:solidFill>
            <a:schemeClr val="bg1">
              <a:lumMod val="65000"/>
              <a:lumOff val="35000"/>
              <a:alpha val="20000"/>
            </a:schemeClr>
          </a:solidFill>
          <a:ln w="3810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2"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User-mode</a:t>
            </a:r>
            <a:r>
              <a:rPr lang="ru-RU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Processes and Services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284505-4965-478D-8A5C-F42984529BDF}"/>
              </a:ext>
            </a:extLst>
          </p:cNvPr>
          <p:cNvSpPr/>
          <p:nvPr/>
        </p:nvSpPr>
        <p:spPr>
          <a:xfrm>
            <a:off x="219020" y="4202975"/>
            <a:ext cx="11710416" cy="2124359"/>
          </a:xfrm>
          <a:prstGeom prst="rect">
            <a:avLst/>
          </a:prstGeom>
          <a:solidFill>
            <a:schemeClr val="bg1">
              <a:lumMod val="65000"/>
              <a:lumOff val="35000"/>
              <a:alpha val="20000"/>
            </a:schemeClr>
          </a:solidFill>
          <a:ln w="3810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Kernel</a:t>
            </a:r>
            <a:r>
              <a:rPr lang="ru-RU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-</a:t>
            </a:r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mode Drivers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799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Microsoft Defender: about 10 apps + 6 drivers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0426E-4B6A-4E24-B45D-3EC83F8B4B30}"/>
              </a:ext>
            </a:extLst>
          </p:cNvPr>
          <p:cNvSpPr/>
          <p:nvPr/>
        </p:nvSpPr>
        <p:spPr>
          <a:xfrm>
            <a:off x="590439" y="1009328"/>
            <a:ext cx="2834524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MsMpEng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26071C-159F-447F-9BD8-04CB614AF3E3}"/>
              </a:ext>
            </a:extLst>
          </p:cNvPr>
          <p:cNvSpPr/>
          <p:nvPr/>
        </p:nvSpPr>
        <p:spPr>
          <a:xfrm>
            <a:off x="3424963" y="1009327"/>
            <a:ext cx="2076411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WinDefend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261012-175F-49CD-86FA-1D152C6FFA8B}"/>
              </a:ext>
            </a:extLst>
          </p:cNvPr>
          <p:cNvSpPr/>
          <p:nvPr/>
        </p:nvSpPr>
        <p:spPr>
          <a:xfrm>
            <a:off x="981794" y="3081302"/>
            <a:ext cx="1871124" cy="620899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WSCSVC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462840-E5EE-4AF7-989B-773155E28013}"/>
              </a:ext>
            </a:extLst>
          </p:cNvPr>
          <p:cNvSpPr/>
          <p:nvPr/>
        </p:nvSpPr>
        <p:spPr>
          <a:xfrm>
            <a:off x="9874797" y="1035548"/>
            <a:ext cx="1881377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WdNisSvc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A692F6-9A27-4CF9-B81C-0CBBE2393BCA}"/>
              </a:ext>
            </a:extLst>
          </p:cNvPr>
          <p:cNvSpPr/>
          <p:nvPr/>
        </p:nvSpPr>
        <p:spPr>
          <a:xfrm>
            <a:off x="4075158" y="2380236"/>
            <a:ext cx="3704559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SecurityHealthService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57C3D-0A91-43A7-82A3-C9EF8F3968A6}"/>
              </a:ext>
            </a:extLst>
          </p:cNvPr>
          <p:cNvSpPr/>
          <p:nvPr/>
        </p:nvSpPr>
        <p:spPr>
          <a:xfrm>
            <a:off x="7992728" y="1032218"/>
            <a:ext cx="1881377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NisSrv.exe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1C11F-7648-4C53-A8C7-6A859160C891}"/>
              </a:ext>
            </a:extLst>
          </p:cNvPr>
          <p:cNvSpPr/>
          <p:nvPr/>
        </p:nvSpPr>
        <p:spPr>
          <a:xfrm>
            <a:off x="462377" y="4395202"/>
            <a:ext cx="331496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(file-filter)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18EAA0-D6AC-4458-B2F5-36C24A0597B8}"/>
              </a:ext>
            </a:extLst>
          </p:cNvPr>
          <p:cNvSpPr/>
          <p:nvPr/>
        </p:nvSpPr>
        <p:spPr>
          <a:xfrm>
            <a:off x="462377" y="5227148"/>
            <a:ext cx="331496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WdBoot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(ELAM)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E156D2-5A52-42F4-9E95-B2D30D21746A}"/>
              </a:ext>
            </a:extLst>
          </p:cNvPr>
          <p:cNvSpPr/>
          <p:nvPr/>
        </p:nvSpPr>
        <p:spPr>
          <a:xfrm>
            <a:off x="3976679" y="5212140"/>
            <a:ext cx="415113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WdNisDrv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(NDIS WFP)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BB2CE-6AFC-436D-92B4-BD9BB9CF517D}"/>
              </a:ext>
            </a:extLst>
          </p:cNvPr>
          <p:cNvSpPr/>
          <p:nvPr/>
        </p:nvSpPr>
        <p:spPr>
          <a:xfrm>
            <a:off x="8327150" y="4406469"/>
            <a:ext cx="343757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MpsDrv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(firewall)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BD8FF9-D5E2-4F86-ABC2-35C94D3E3D0D}"/>
              </a:ext>
            </a:extLst>
          </p:cNvPr>
          <p:cNvSpPr/>
          <p:nvPr/>
        </p:nvSpPr>
        <p:spPr>
          <a:xfrm>
            <a:off x="8327150" y="5241983"/>
            <a:ext cx="343757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MpKSLDrv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(update)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F02AF3-B134-4A2B-9FFC-0B939726F7A7}"/>
              </a:ext>
            </a:extLst>
          </p:cNvPr>
          <p:cNvSpPr/>
          <p:nvPr/>
        </p:nvSpPr>
        <p:spPr>
          <a:xfrm>
            <a:off x="3976678" y="4398502"/>
            <a:ext cx="4151139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WdDevFlt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(device-filter)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3F4C64-EAF7-4C1D-98E5-B569226A0229}"/>
              </a:ext>
            </a:extLst>
          </p:cNvPr>
          <p:cNvSpPr/>
          <p:nvPr/>
        </p:nvSpPr>
        <p:spPr>
          <a:xfrm>
            <a:off x="8239528" y="2041027"/>
            <a:ext cx="3446630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MpCopyAccelerator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3C374A-FD34-4861-8417-98DD19485494}"/>
              </a:ext>
            </a:extLst>
          </p:cNvPr>
          <p:cNvSpPr/>
          <p:nvPr/>
        </p:nvSpPr>
        <p:spPr>
          <a:xfrm>
            <a:off x="590439" y="2130998"/>
            <a:ext cx="2834524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MsMpEngCP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5FA3CB-34E0-4284-9D5A-F403D80DD93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2007701" y="1649408"/>
            <a:ext cx="0" cy="481590"/>
          </a:xfrm>
          <a:prstGeom prst="straightConnector1">
            <a:avLst/>
          </a:prstGeom>
          <a:ln w="38100">
            <a:solidFill>
              <a:srgbClr val="4AE6FF">
                <a:alpha val="20000"/>
              </a:srgbClr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0A5C68A-0BF6-4C0B-8EBE-E0AB38E0065B}"/>
              </a:ext>
            </a:extLst>
          </p:cNvPr>
          <p:cNvSpPr/>
          <p:nvPr/>
        </p:nvSpPr>
        <p:spPr>
          <a:xfrm>
            <a:off x="5852230" y="1023525"/>
            <a:ext cx="1789642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lt1">
                    <a:alpha val="20000"/>
                  </a:schemeClr>
                </a:solidFill>
              </a:rPr>
              <a:t>MsSense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30631B-0CB8-488F-9AB9-63893A01CC8D}"/>
              </a:ext>
            </a:extLst>
          </p:cNvPr>
          <p:cNvSpPr/>
          <p:nvPr/>
        </p:nvSpPr>
        <p:spPr>
          <a:xfrm>
            <a:off x="9741506" y="2985887"/>
            <a:ext cx="1871125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lt1">
                    <a:alpha val="20000"/>
                  </a:schemeClr>
                </a:solidFill>
              </a:rPr>
              <a:t>MPSSVC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EE2D935B-F456-4C16-946E-C3ADC3C7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63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82BAC73-6602-4337-AB89-F6D8188A558D}"/>
              </a:ext>
            </a:extLst>
          </p:cNvPr>
          <p:cNvSpPr/>
          <p:nvPr/>
        </p:nvSpPr>
        <p:spPr>
          <a:xfrm>
            <a:off x="219020" y="809805"/>
            <a:ext cx="11710416" cy="308294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2"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User-mode</a:t>
            </a:r>
            <a:r>
              <a:rPr lang="ru-RU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Processes and Services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284505-4965-478D-8A5C-F42984529BDF}"/>
              </a:ext>
            </a:extLst>
          </p:cNvPr>
          <p:cNvSpPr/>
          <p:nvPr/>
        </p:nvSpPr>
        <p:spPr>
          <a:xfrm>
            <a:off x="219020" y="4202975"/>
            <a:ext cx="11710416" cy="212435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Kernel</a:t>
            </a:r>
            <a:r>
              <a:rPr lang="ru-RU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-</a:t>
            </a:r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mode Drivers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799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Microsoft Defender: about 10 apps + 6 drivers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0426E-4B6A-4E24-B45D-3EC83F8B4B30}"/>
              </a:ext>
            </a:extLst>
          </p:cNvPr>
          <p:cNvSpPr/>
          <p:nvPr/>
        </p:nvSpPr>
        <p:spPr>
          <a:xfrm>
            <a:off x="590439" y="1009328"/>
            <a:ext cx="2834524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26071C-159F-447F-9BD8-04CB614AF3E3}"/>
              </a:ext>
            </a:extLst>
          </p:cNvPr>
          <p:cNvSpPr/>
          <p:nvPr/>
        </p:nvSpPr>
        <p:spPr>
          <a:xfrm>
            <a:off x="3424963" y="1009327"/>
            <a:ext cx="2076411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WinDefend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261012-175F-49CD-86FA-1D152C6FFA8B}"/>
              </a:ext>
            </a:extLst>
          </p:cNvPr>
          <p:cNvSpPr/>
          <p:nvPr/>
        </p:nvSpPr>
        <p:spPr>
          <a:xfrm>
            <a:off x="981794" y="3081302"/>
            <a:ext cx="1871124" cy="620899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WSCSVC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462840-E5EE-4AF7-989B-773155E28013}"/>
              </a:ext>
            </a:extLst>
          </p:cNvPr>
          <p:cNvSpPr/>
          <p:nvPr/>
        </p:nvSpPr>
        <p:spPr>
          <a:xfrm>
            <a:off x="9874797" y="1035548"/>
            <a:ext cx="1881377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WdNisSvc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A692F6-9A27-4CF9-B81C-0CBBE2393BCA}"/>
              </a:ext>
            </a:extLst>
          </p:cNvPr>
          <p:cNvSpPr/>
          <p:nvPr/>
        </p:nvSpPr>
        <p:spPr>
          <a:xfrm>
            <a:off x="4075158" y="2380236"/>
            <a:ext cx="3704559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SecurityHealthService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57C3D-0A91-43A7-82A3-C9EF8F3968A6}"/>
              </a:ext>
            </a:extLst>
          </p:cNvPr>
          <p:cNvSpPr/>
          <p:nvPr/>
        </p:nvSpPr>
        <p:spPr>
          <a:xfrm>
            <a:off x="7992728" y="1032218"/>
            <a:ext cx="1881377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NisSrv.exe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1C11F-7648-4C53-A8C7-6A859160C891}"/>
              </a:ext>
            </a:extLst>
          </p:cNvPr>
          <p:cNvSpPr/>
          <p:nvPr/>
        </p:nvSpPr>
        <p:spPr>
          <a:xfrm>
            <a:off x="462377" y="4395202"/>
            <a:ext cx="331496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(file-filter)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18EAA0-D6AC-4458-B2F5-36C24A0597B8}"/>
              </a:ext>
            </a:extLst>
          </p:cNvPr>
          <p:cNvSpPr/>
          <p:nvPr/>
        </p:nvSpPr>
        <p:spPr>
          <a:xfrm>
            <a:off x="462377" y="5227148"/>
            <a:ext cx="331496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WdBoot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(ELAM)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E156D2-5A52-42F4-9E95-B2D30D21746A}"/>
              </a:ext>
            </a:extLst>
          </p:cNvPr>
          <p:cNvSpPr/>
          <p:nvPr/>
        </p:nvSpPr>
        <p:spPr>
          <a:xfrm>
            <a:off x="3976679" y="5212140"/>
            <a:ext cx="415113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WdNisDrv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(NDIS WFP)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BB2CE-6AFC-436D-92B4-BD9BB9CF517D}"/>
              </a:ext>
            </a:extLst>
          </p:cNvPr>
          <p:cNvSpPr/>
          <p:nvPr/>
        </p:nvSpPr>
        <p:spPr>
          <a:xfrm>
            <a:off x="8327150" y="4406469"/>
            <a:ext cx="343757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MpsDrv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(firewall)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BD8FF9-D5E2-4F86-ABC2-35C94D3E3D0D}"/>
              </a:ext>
            </a:extLst>
          </p:cNvPr>
          <p:cNvSpPr/>
          <p:nvPr/>
        </p:nvSpPr>
        <p:spPr>
          <a:xfrm>
            <a:off x="8327150" y="5241983"/>
            <a:ext cx="343757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MpKSLDrv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(update)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F02AF3-B134-4A2B-9FFC-0B939726F7A7}"/>
              </a:ext>
            </a:extLst>
          </p:cNvPr>
          <p:cNvSpPr/>
          <p:nvPr/>
        </p:nvSpPr>
        <p:spPr>
          <a:xfrm>
            <a:off x="3976678" y="4398502"/>
            <a:ext cx="4151139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WdDevFlt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(device-filter)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3F4C64-EAF7-4C1D-98E5-B569226A0229}"/>
              </a:ext>
            </a:extLst>
          </p:cNvPr>
          <p:cNvSpPr/>
          <p:nvPr/>
        </p:nvSpPr>
        <p:spPr>
          <a:xfrm>
            <a:off x="8239528" y="2041027"/>
            <a:ext cx="3446630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MpCopyAccelerator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3C374A-FD34-4861-8417-98DD19485494}"/>
              </a:ext>
            </a:extLst>
          </p:cNvPr>
          <p:cNvSpPr/>
          <p:nvPr/>
        </p:nvSpPr>
        <p:spPr>
          <a:xfrm>
            <a:off x="590439" y="2130998"/>
            <a:ext cx="2834524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MsMpEngCP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5FA3CB-34E0-4284-9D5A-F403D80DD93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2007701" y="1649408"/>
            <a:ext cx="0" cy="481590"/>
          </a:xfrm>
          <a:prstGeom prst="straightConnector1">
            <a:avLst/>
          </a:prstGeom>
          <a:ln w="38100">
            <a:solidFill>
              <a:srgbClr val="4AE6FF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87E1C8-71F7-4592-88C9-2B81D04E900C}"/>
              </a:ext>
            </a:extLst>
          </p:cNvPr>
          <p:cNvSpPr txBox="1"/>
          <p:nvPr/>
        </p:nvSpPr>
        <p:spPr>
          <a:xfrm>
            <a:off x="219020" y="6398852"/>
            <a:ext cx="1046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%</a:t>
            </a:r>
            <a:r>
              <a:rPr lang="en-US" dirty="0" err="1"/>
              <a:t>ProgramData</a:t>
            </a:r>
            <a:r>
              <a:rPr lang="en-US" dirty="0"/>
              <a:t>%\Microsoft\Microsoft Defender\Platform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1740ED-E233-409A-8623-0E5C45A21063}"/>
              </a:ext>
            </a:extLst>
          </p:cNvPr>
          <p:cNvSpPr txBox="1"/>
          <p:nvPr/>
        </p:nvSpPr>
        <p:spPr>
          <a:xfrm>
            <a:off x="6997939" y="6423000"/>
            <a:ext cx="456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%</a:t>
            </a:r>
            <a:r>
              <a:rPr lang="en-US" dirty="0" err="1"/>
              <a:t>Windir</a:t>
            </a:r>
            <a:r>
              <a:rPr lang="en-US" dirty="0"/>
              <a:t>%\System32\drivers\wd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A5C68A-0BF6-4C0B-8EBE-E0AB38E0065B}"/>
              </a:ext>
            </a:extLst>
          </p:cNvPr>
          <p:cNvSpPr/>
          <p:nvPr/>
        </p:nvSpPr>
        <p:spPr>
          <a:xfrm>
            <a:off x="5852230" y="1023525"/>
            <a:ext cx="1789642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MsSense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30631B-0CB8-488F-9AB9-63893A01CC8D}"/>
              </a:ext>
            </a:extLst>
          </p:cNvPr>
          <p:cNvSpPr/>
          <p:nvPr/>
        </p:nvSpPr>
        <p:spPr>
          <a:xfrm>
            <a:off x="9741506" y="2985887"/>
            <a:ext cx="1871125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MPSSVC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755FCA2E-DB5D-46AF-B796-DFA19214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08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2AAC55-EB04-32A3-8BAD-D7CCBADE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236AB7A0-2A81-DA33-34D9-63F677CE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53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82BAC73-6602-4337-AB89-F6D8188A558D}"/>
              </a:ext>
            </a:extLst>
          </p:cNvPr>
          <p:cNvSpPr/>
          <p:nvPr/>
        </p:nvSpPr>
        <p:spPr>
          <a:xfrm>
            <a:off x="219020" y="809805"/>
            <a:ext cx="11710416" cy="3082946"/>
          </a:xfrm>
          <a:prstGeom prst="rect">
            <a:avLst/>
          </a:prstGeom>
          <a:solidFill>
            <a:schemeClr val="bg1">
              <a:lumMod val="65000"/>
              <a:lumOff val="35000"/>
              <a:alpha val="20000"/>
            </a:schemeClr>
          </a:solidFill>
          <a:ln w="38100">
            <a:solidFill>
              <a:srgbClr val="4AE6FF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2" algn="ctr"/>
            <a:r>
              <a:rPr lang="en-US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User-mode</a:t>
            </a:r>
            <a:r>
              <a:rPr lang="ru-RU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</a:t>
            </a:r>
            <a:r>
              <a:rPr lang="en-US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Processes and Services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284505-4965-478D-8A5C-F42984529BDF}"/>
              </a:ext>
            </a:extLst>
          </p:cNvPr>
          <p:cNvSpPr/>
          <p:nvPr/>
        </p:nvSpPr>
        <p:spPr>
          <a:xfrm>
            <a:off x="219020" y="4202975"/>
            <a:ext cx="11710416" cy="2124359"/>
          </a:xfrm>
          <a:prstGeom prst="rect">
            <a:avLst/>
          </a:prstGeom>
          <a:solidFill>
            <a:schemeClr val="bg1">
              <a:lumMod val="65000"/>
              <a:lumOff val="35000"/>
              <a:alpha val="20000"/>
            </a:schemeClr>
          </a:solidFill>
          <a:ln w="38100">
            <a:solidFill>
              <a:srgbClr val="4AE6FF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Kernel</a:t>
            </a:r>
            <a:r>
              <a:rPr lang="ru-RU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-</a:t>
            </a:r>
            <a:r>
              <a:rPr lang="en-US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mode Drivers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799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Microsoft Defender: about 10 apps + 6 drivers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0426E-4B6A-4E24-B45D-3EC83F8B4B30}"/>
              </a:ext>
            </a:extLst>
          </p:cNvPr>
          <p:cNvSpPr/>
          <p:nvPr/>
        </p:nvSpPr>
        <p:spPr>
          <a:xfrm>
            <a:off x="590439" y="1009328"/>
            <a:ext cx="2834524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26071C-159F-447F-9BD8-04CB614AF3E3}"/>
              </a:ext>
            </a:extLst>
          </p:cNvPr>
          <p:cNvSpPr/>
          <p:nvPr/>
        </p:nvSpPr>
        <p:spPr>
          <a:xfrm>
            <a:off x="3424963" y="1009327"/>
            <a:ext cx="2076411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WinDefend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261012-175F-49CD-86FA-1D152C6FFA8B}"/>
              </a:ext>
            </a:extLst>
          </p:cNvPr>
          <p:cNvSpPr/>
          <p:nvPr/>
        </p:nvSpPr>
        <p:spPr>
          <a:xfrm>
            <a:off x="981794" y="3081302"/>
            <a:ext cx="1871124" cy="620899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WSCSVC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462840-E5EE-4AF7-989B-773155E28013}"/>
              </a:ext>
            </a:extLst>
          </p:cNvPr>
          <p:cNvSpPr/>
          <p:nvPr/>
        </p:nvSpPr>
        <p:spPr>
          <a:xfrm>
            <a:off x="9874797" y="1035548"/>
            <a:ext cx="1881377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WdNisSvc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A692F6-9A27-4CF9-B81C-0CBBE2393BCA}"/>
              </a:ext>
            </a:extLst>
          </p:cNvPr>
          <p:cNvSpPr/>
          <p:nvPr/>
        </p:nvSpPr>
        <p:spPr>
          <a:xfrm>
            <a:off x="4075158" y="2380236"/>
            <a:ext cx="3704559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SecurityHealthService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57C3D-0A91-43A7-82A3-C9EF8F3968A6}"/>
              </a:ext>
            </a:extLst>
          </p:cNvPr>
          <p:cNvSpPr/>
          <p:nvPr/>
        </p:nvSpPr>
        <p:spPr>
          <a:xfrm>
            <a:off x="7992728" y="1032218"/>
            <a:ext cx="1881377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NisSrv.exe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1C11F-7648-4C53-A8C7-6A859160C891}"/>
              </a:ext>
            </a:extLst>
          </p:cNvPr>
          <p:cNvSpPr/>
          <p:nvPr/>
        </p:nvSpPr>
        <p:spPr>
          <a:xfrm>
            <a:off x="462377" y="4395202"/>
            <a:ext cx="331496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(file-filter)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18EAA0-D6AC-4458-B2F5-36C24A0597B8}"/>
              </a:ext>
            </a:extLst>
          </p:cNvPr>
          <p:cNvSpPr/>
          <p:nvPr/>
        </p:nvSpPr>
        <p:spPr>
          <a:xfrm>
            <a:off x="462377" y="5227148"/>
            <a:ext cx="331496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WdBoot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(ELAM)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E156D2-5A52-42F4-9E95-B2D30D21746A}"/>
              </a:ext>
            </a:extLst>
          </p:cNvPr>
          <p:cNvSpPr/>
          <p:nvPr/>
        </p:nvSpPr>
        <p:spPr>
          <a:xfrm>
            <a:off x="3976679" y="5212140"/>
            <a:ext cx="415113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WdNisDrv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(NDIS WFP)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BB2CE-6AFC-436D-92B4-BD9BB9CF517D}"/>
              </a:ext>
            </a:extLst>
          </p:cNvPr>
          <p:cNvSpPr/>
          <p:nvPr/>
        </p:nvSpPr>
        <p:spPr>
          <a:xfrm>
            <a:off x="8327150" y="4406469"/>
            <a:ext cx="343757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MpsDrv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(firewall)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BD8FF9-D5E2-4F86-ABC2-35C94D3E3D0D}"/>
              </a:ext>
            </a:extLst>
          </p:cNvPr>
          <p:cNvSpPr/>
          <p:nvPr/>
        </p:nvSpPr>
        <p:spPr>
          <a:xfrm>
            <a:off x="8327150" y="5241983"/>
            <a:ext cx="343757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MpKSLDrv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(update)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F02AF3-B134-4A2B-9FFC-0B939726F7A7}"/>
              </a:ext>
            </a:extLst>
          </p:cNvPr>
          <p:cNvSpPr/>
          <p:nvPr/>
        </p:nvSpPr>
        <p:spPr>
          <a:xfrm>
            <a:off x="3976678" y="4398502"/>
            <a:ext cx="4151139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WdDevFlt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(device-filter)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3F4C64-EAF7-4C1D-98E5-B569226A0229}"/>
              </a:ext>
            </a:extLst>
          </p:cNvPr>
          <p:cNvSpPr/>
          <p:nvPr/>
        </p:nvSpPr>
        <p:spPr>
          <a:xfrm>
            <a:off x="8239528" y="2041027"/>
            <a:ext cx="3446630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MpCopyAccelerator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3C374A-FD34-4861-8417-98DD19485494}"/>
              </a:ext>
            </a:extLst>
          </p:cNvPr>
          <p:cNvSpPr/>
          <p:nvPr/>
        </p:nvSpPr>
        <p:spPr>
          <a:xfrm>
            <a:off x="590439" y="2130998"/>
            <a:ext cx="2834524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MsMpEngCP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5FA3CB-34E0-4284-9D5A-F403D80DD93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2007701" y="1649408"/>
            <a:ext cx="0" cy="481590"/>
          </a:xfrm>
          <a:prstGeom prst="straightConnector1">
            <a:avLst/>
          </a:prstGeom>
          <a:ln w="38100">
            <a:solidFill>
              <a:srgbClr val="4AE6FF">
                <a:alpha val="20000"/>
              </a:srgbClr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87E1C8-71F7-4592-88C9-2B81D04E900C}"/>
              </a:ext>
            </a:extLst>
          </p:cNvPr>
          <p:cNvSpPr txBox="1"/>
          <p:nvPr/>
        </p:nvSpPr>
        <p:spPr>
          <a:xfrm>
            <a:off x="219020" y="6398852"/>
            <a:ext cx="1046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%</a:t>
            </a:r>
            <a:r>
              <a:rPr lang="en-US" dirty="0" err="1"/>
              <a:t>ProgramData</a:t>
            </a:r>
            <a:r>
              <a:rPr lang="en-US" dirty="0"/>
              <a:t>%\Microsoft\Microsoft Defender\Platform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1740ED-E233-409A-8623-0E5C45A21063}"/>
              </a:ext>
            </a:extLst>
          </p:cNvPr>
          <p:cNvSpPr txBox="1"/>
          <p:nvPr/>
        </p:nvSpPr>
        <p:spPr>
          <a:xfrm>
            <a:off x="6997939" y="6423000"/>
            <a:ext cx="456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%</a:t>
            </a:r>
            <a:r>
              <a:rPr lang="en-US" dirty="0" err="1"/>
              <a:t>Windir</a:t>
            </a:r>
            <a:r>
              <a:rPr lang="en-US" dirty="0"/>
              <a:t>%\System32\drivers\wd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A5C68A-0BF6-4C0B-8EBE-E0AB38E0065B}"/>
              </a:ext>
            </a:extLst>
          </p:cNvPr>
          <p:cNvSpPr/>
          <p:nvPr/>
        </p:nvSpPr>
        <p:spPr>
          <a:xfrm>
            <a:off x="5852230" y="1023525"/>
            <a:ext cx="1789642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lt1">
                    <a:alpha val="20000"/>
                  </a:schemeClr>
                </a:solidFill>
              </a:rPr>
              <a:t>MsSense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30631B-0CB8-488F-9AB9-63893A01CC8D}"/>
              </a:ext>
            </a:extLst>
          </p:cNvPr>
          <p:cNvSpPr/>
          <p:nvPr/>
        </p:nvSpPr>
        <p:spPr>
          <a:xfrm>
            <a:off x="9741506" y="2985887"/>
            <a:ext cx="1871125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lt1">
                    <a:alpha val="20000"/>
                  </a:schemeClr>
                </a:solidFill>
              </a:rPr>
              <a:t>MPSSVC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755FCA2E-DB5D-46AF-B796-DFA19214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9695BD-EFA9-3347-4F18-BB99341BA7AA}"/>
              </a:ext>
            </a:extLst>
          </p:cNvPr>
          <p:cNvCxnSpPr>
            <a:cxnSpLocks/>
          </p:cNvCxnSpPr>
          <p:nvPr/>
        </p:nvCxnSpPr>
        <p:spPr>
          <a:xfrm>
            <a:off x="360439" y="1013484"/>
            <a:ext cx="0" cy="4162673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048A358-7D1E-E3F3-DCDE-D81AF265D83F}"/>
              </a:ext>
            </a:extLst>
          </p:cNvPr>
          <p:cNvCxnSpPr>
            <a:cxnSpLocks/>
          </p:cNvCxnSpPr>
          <p:nvPr/>
        </p:nvCxnSpPr>
        <p:spPr>
          <a:xfrm>
            <a:off x="360439" y="863674"/>
            <a:ext cx="3523340" cy="0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AB9BF3-1321-44A8-9B34-B8B24E8B35A7}"/>
              </a:ext>
            </a:extLst>
          </p:cNvPr>
          <p:cNvCxnSpPr>
            <a:cxnSpLocks/>
          </p:cNvCxnSpPr>
          <p:nvPr/>
        </p:nvCxnSpPr>
        <p:spPr>
          <a:xfrm>
            <a:off x="360439" y="5128772"/>
            <a:ext cx="3523340" cy="0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2E3361-7BCD-5E74-0F14-598C06F5C4C0}"/>
              </a:ext>
            </a:extLst>
          </p:cNvPr>
          <p:cNvCxnSpPr>
            <a:cxnSpLocks/>
          </p:cNvCxnSpPr>
          <p:nvPr/>
        </p:nvCxnSpPr>
        <p:spPr>
          <a:xfrm>
            <a:off x="3866086" y="1013484"/>
            <a:ext cx="0" cy="4162673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73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37E47AA7-343D-4B0D-BDB8-2DC8EC878B8B}"/>
              </a:ext>
            </a:extLst>
          </p:cNvPr>
          <p:cNvSpPr/>
          <p:nvPr/>
        </p:nvSpPr>
        <p:spPr>
          <a:xfrm>
            <a:off x="390066" y="827999"/>
            <a:ext cx="11643183" cy="2747150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7706E8-8CD5-4A8E-BC5C-EB04C37815F3}"/>
              </a:ext>
            </a:extLst>
          </p:cNvPr>
          <p:cNvSpPr/>
          <p:nvPr/>
        </p:nvSpPr>
        <p:spPr>
          <a:xfrm>
            <a:off x="386007" y="3244334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5EF1C56-E351-46A0-BE88-41802D42AE0B}"/>
              </a:ext>
            </a:extLst>
          </p:cNvPr>
          <p:cNvSpPr/>
          <p:nvPr/>
        </p:nvSpPr>
        <p:spPr>
          <a:xfrm>
            <a:off x="406837" y="3680202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9C3FF9-19AC-4886-BB53-FFA26B5DCE46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51C935-FFD2-4069-8840-90CC1794E81C}"/>
              </a:ext>
            </a:extLst>
          </p:cNvPr>
          <p:cNvSpPr/>
          <p:nvPr/>
        </p:nvSpPr>
        <p:spPr>
          <a:xfrm>
            <a:off x="390067" y="3624927"/>
            <a:ext cx="11643182" cy="1566062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811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37E47AA7-343D-4B0D-BDB8-2DC8EC878B8B}"/>
              </a:ext>
            </a:extLst>
          </p:cNvPr>
          <p:cNvSpPr/>
          <p:nvPr/>
        </p:nvSpPr>
        <p:spPr>
          <a:xfrm>
            <a:off x="390066" y="827999"/>
            <a:ext cx="11643183" cy="2747150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9265B30-3FB6-499F-806C-C69F9E0EB378}"/>
              </a:ext>
            </a:extLst>
          </p:cNvPr>
          <p:cNvSpPr/>
          <p:nvPr/>
        </p:nvSpPr>
        <p:spPr>
          <a:xfrm>
            <a:off x="390067" y="3624927"/>
            <a:ext cx="11643182" cy="1566062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7706E8-8CD5-4A8E-BC5C-EB04C37815F3}"/>
              </a:ext>
            </a:extLst>
          </p:cNvPr>
          <p:cNvSpPr/>
          <p:nvPr/>
        </p:nvSpPr>
        <p:spPr>
          <a:xfrm>
            <a:off x="386007" y="3244334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5EF1C56-E351-46A0-BE88-41802D42AE0B}"/>
              </a:ext>
            </a:extLst>
          </p:cNvPr>
          <p:cNvSpPr/>
          <p:nvPr/>
        </p:nvSpPr>
        <p:spPr>
          <a:xfrm>
            <a:off x="406837" y="3680202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42C88-507B-464F-9F41-AA365B8CFDEF}"/>
              </a:ext>
            </a:extLst>
          </p:cNvPr>
          <p:cNvCxnSpPr>
            <a:cxnSpLocks/>
          </p:cNvCxnSpPr>
          <p:nvPr/>
        </p:nvCxnSpPr>
        <p:spPr>
          <a:xfrm>
            <a:off x="4710379" y="4472414"/>
            <a:ext cx="595442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CB6F05-1802-48D3-A991-585D82D9414D}"/>
              </a:ext>
            </a:extLst>
          </p:cNvPr>
          <p:cNvSpPr/>
          <p:nvPr/>
        </p:nvSpPr>
        <p:spPr>
          <a:xfrm>
            <a:off x="6554767" y="3890235"/>
            <a:ext cx="3180060" cy="10895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files to remove malicious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8F4D8B-5C87-42F0-BF96-809B46313E81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5305821" y="3890235"/>
            <a:ext cx="1248946" cy="544765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C31F750-DB32-8B93-952B-5D0501FE6CCA}"/>
              </a:ext>
            </a:extLst>
          </p:cNvPr>
          <p:cNvSpPr/>
          <p:nvPr/>
        </p:nvSpPr>
        <p:spPr>
          <a:xfrm rot="19962050" flipH="1" flipV="1">
            <a:off x="5045691" y="761962"/>
            <a:ext cx="6763666" cy="7243809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A8F440-F4B8-4DC6-BCE8-C4C51CEB4F9F}"/>
              </a:ext>
            </a:extLst>
          </p:cNvPr>
          <p:cNvSpPr/>
          <p:nvPr/>
        </p:nvSpPr>
        <p:spPr>
          <a:xfrm>
            <a:off x="2355659" y="4060603"/>
            <a:ext cx="2392725" cy="870473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(file-filter)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B0EEB9-C00C-43BF-924B-C1B3A0FE1A1D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B6B8C278-B767-4840-9E51-C238B9A306F4}"/>
              </a:ext>
            </a:extLst>
          </p:cNvPr>
          <p:cNvSpPr/>
          <p:nvPr/>
        </p:nvSpPr>
        <p:spPr>
          <a:xfrm>
            <a:off x="4061272" y="5374533"/>
            <a:ext cx="2511299" cy="1068231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6A7151-6834-458E-B5FE-67F26DB8A0EB}"/>
              </a:ext>
            </a:extLst>
          </p:cNvPr>
          <p:cNvSpPr/>
          <p:nvPr/>
        </p:nvSpPr>
        <p:spPr>
          <a:xfrm>
            <a:off x="4077075" y="5797555"/>
            <a:ext cx="249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Files on the disk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BF1F5-77D6-4584-A11F-0C11208034ED}"/>
              </a:ext>
            </a:extLst>
          </p:cNvPr>
          <p:cNvCxnSpPr>
            <a:cxnSpLocks/>
          </p:cNvCxnSpPr>
          <p:nvPr/>
        </p:nvCxnSpPr>
        <p:spPr>
          <a:xfrm flipV="1">
            <a:off x="5305821" y="3287049"/>
            <a:ext cx="0" cy="2376516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3189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37E47AA7-343D-4B0D-BDB8-2DC8EC878B8B}"/>
              </a:ext>
            </a:extLst>
          </p:cNvPr>
          <p:cNvSpPr/>
          <p:nvPr/>
        </p:nvSpPr>
        <p:spPr>
          <a:xfrm>
            <a:off x="390066" y="827999"/>
            <a:ext cx="11643183" cy="2747150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7706E8-8CD5-4A8E-BC5C-EB04C37815F3}"/>
              </a:ext>
            </a:extLst>
          </p:cNvPr>
          <p:cNvSpPr/>
          <p:nvPr/>
        </p:nvSpPr>
        <p:spPr>
          <a:xfrm>
            <a:off x="386007" y="3244334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5EF1C56-E351-46A0-BE88-41802D42AE0B}"/>
              </a:ext>
            </a:extLst>
          </p:cNvPr>
          <p:cNvSpPr/>
          <p:nvPr/>
        </p:nvSpPr>
        <p:spPr>
          <a:xfrm>
            <a:off x="406837" y="3680202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42C88-507B-464F-9F41-AA365B8CFDEF}"/>
              </a:ext>
            </a:extLst>
          </p:cNvPr>
          <p:cNvCxnSpPr>
            <a:cxnSpLocks/>
          </p:cNvCxnSpPr>
          <p:nvPr/>
        </p:nvCxnSpPr>
        <p:spPr>
          <a:xfrm>
            <a:off x="4710379" y="4472414"/>
            <a:ext cx="595442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CB6F05-1802-48D3-A991-585D82D9414D}"/>
              </a:ext>
            </a:extLst>
          </p:cNvPr>
          <p:cNvSpPr/>
          <p:nvPr/>
        </p:nvSpPr>
        <p:spPr>
          <a:xfrm>
            <a:off x="6554767" y="3890235"/>
            <a:ext cx="3180060" cy="10895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files to remove malicious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8F4D8B-5C87-42F0-BF96-809B46313E81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5305821" y="3890235"/>
            <a:ext cx="1248946" cy="544765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DD0B7-8035-4417-86BB-D3DC781F4186}"/>
              </a:ext>
            </a:extLst>
          </p:cNvPr>
          <p:cNvSpPr/>
          <p:nvPr/>
        </p:nvSpPr>
        <p:spPr>
          <a:xfrm>
            <a:off x="7067778" y="1090588"/>
            <a:ext cx="273775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processes to block malicious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06ACA355-E895-7AF9-F3E3-4272B15877AA}"/>
              </a:ext>
            </a:extLst>
          </p:cNvPr>
          <p:cNvSpPr/>
          <p:nvPr/>
        </p:nvSpPr>
        <p:spPr>
          <a:xfrm rot="13296886" flipV="1">
            <a:off x="4703932" y="-1414495"/>
            <a:ext cx="7058747" cy="7189223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B59AE2-78D6-411C-B735-DC3C47A32EB0}"/>
              </a:ext>
            </a:extLst>
          </p:cNvPr>
          <p:cNvSpPr/>
          <p:nvPr/>
        </p:nvSpPr>
        <p:spPr>
          <a:xfrm>
            <a:off x="10194766" y="15662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FACA0F-0646-433D-BE83-54DCEDD949E7}"/>
              </a:ext>
            </a:extLst>
          </p:cNvPr>
          <p:cNvSpPr/>
          <p:nvPr/>
        </p:nvSpPr>
        <p:spPr>
          <a:xfrm>
            <a:off x="10042366" y="14138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6DED7E-A18C-46DC-85D8-475384E1C745}"/>
              </a:ext>
            </a:extLst>
          </p:cNvPr>
          <p:cNvSpPr/>
          <p:nvPr/>
        </p:nvSpPr>
        <p:spPr>
          <a:xfrm>
            <a:off x="9889966" y="12614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C0B803-0FA3-4726-9343-E7862766EE80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5A64A1-C0F1-4B1D-B664-BBCA01CC502A}"/>
              </a:ext>
            </a:extLst>
          </p:cNvPr>
          <p:cNvCxnSpPr>
            <a:cxnSpLocks/>
          </p:cNvCxnSpPr>
          <p:nvPr/>
        </p:nvCxnSpPr>
        <p:spPr>
          <a:xfrm flipH="1">
            <a:off x="6723720" y="2180117"/>
            <a:ext cx="3166246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85F0721-A018-4287-9B3B-721B26057D6D}"/>
              </a:ext>
            </a:extLst>
          </p:cNvPr>
          <p:cNvSpPr/>
          <p:nvPr/>
        </p:nvSpPr>
        <p:spPr>
          <a:xfrm>
            <a:off x="2355659" y="4060603"/>
            <a:ext cx="2392725" cy="870473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(file-filter)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9C9D0E-8ECF-434C-929B-9FED09479CE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5305821" y="3287049"/>
            <a:ext cx="0" cy="2376516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36F2CEB-A84F-4902-8705-3C9E28821E1E}"/>
              </a:ext>
            </a:extLst>
          </p:cNvPr>
          <p:cNvSpPr/>
          <p:nvPr/>
        </p:nvSpPr>
        <p:spPr>
          <a:xfrm>
            <a:off x="390067" y="3624927"/>
            <a:ext cx="11643182" cy="1566062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7C3171E-FB2B-4FFC-AB43-B45F0AAD62FD}"/>
              </a:ext>
            </a:extLst>
          </p:cNvPr>
          <p:cNvSpPr/>
          <p:nvPr/>
        </p:nvSpPr>
        <p:spPr>
          <a:xfrm>
            <a:off x="4061272" y="5374533"/>
            <a:ext cx="2511299" cy="1068231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FA27D7-2F32-4AE8-BE00-046E2C7F84D6}"/>
              </a:ext>
            </a:extLst>
          </p:cNvPr>
          <p:cNvSpPr/>
          <p:nvPr/>
        </p:nvSpPr>
        <p:spPr>
          <a:xfrm>
            <a:off x="4077075" y="5797555"/>
            <a:ext cx="249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Files on the disk</a:t>
            </a:r>
          </a:p>
        </p:txBody>
      </p:sp>
    </p:spTree>
    <p:extLst>
      <p:ext uri="{BB962C8B-B14F-4D97-AF65-F5344CB8AC3E}">
        <p14:creationId xmlns:p14="http://schemas.microsoft.com/office/powerpoint/2010/main" val="1373914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83674F9-B37D-44D1-A144-CCC4D66AD151}"/>
              </a:ext>
            </a:extLst>
          </p:cNvPr>
          <p:cNvSpPr/>
          <p:nvPr/>
        </p:nvSpPr>
        <p:spPr>
          <a:xfrm>
            <a:off x="390067" y="3624927"/>
            <a:ext cx="11643182" cy="1566062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7ACAF4B8-49D3-40D0-BA14-8F81AC5839A5}"/>
              </a:ext>
            </a:extLst>
          </p:cNvPr>
          <p:cNvSpPr/>
          <p:nvPr/>
        </p:nvSpPr>
        <p:spPr>
          <a:xfrm>
            <a:off x="4061272" y="5374533"/>
            <a:ext cx="2511299" cy="1068231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A4E731-EC97-4C1E-8F39-015DF9D9052D}"/>
              </a:ext>
            </a:extLst>
          </p:cNvPr>
          <p:cNvSpPr/>
          <p:nvPr/>
        </p:nvSpPr>
        <p:spPr>
          <a:xfrm>
            <a:off x="4077075" y="5797555"/>
            <a:ext cx="249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Files on the disk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DDCCB4-C4B0-4D54-B55C-21655772329C}"/>
              </a:ext>
            </a:extLst>
          </p:cNvPr>
          <p:cNvSpPr/>
          <p:nvPr/>
        </p:nvSpPr>
        <p:spPr>
          <a:xfrm>
            <a:off x="2355659" y="4060603"/>
            <a:ext cx="2392725" cy="870473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(file-filter)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E47AA7-343D-4B0D-BDB8-2DC8EC878B8B}"/>
              </a:ext>
            </a:extLst>
          </p:cNvPr>
          <p:cNvSpPr/>
          <p:nvPr/>
        </p:nvSpPr>
        <p:spPr>
          <a:xfrm>
            <a:off x="390066" y="827999"/>
            <a:ext cx="11643183" cy="2747150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7706E8-8CD5-4A8E-BC5C-EB04C37815F3}"/>
              </a:ext>
            </a:extLst>
          </p:cNvPr>
          <p:cNvSpPr/>
          <p:nvPr/>
        </p:nvSpPr>
        <p:spPr>
          <a:xfrm>
            <a:off x="386007" y="3244334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5EF1C56-E351-46A0-BE88-41802D42AE0B}"/>
              </a:ext>
            </a:extLst>
          </p:cNvPr>
          <p:cNvSpPr/>
          <p:nvPr/>
        </p:nvSpPr>
        <p:spPr>
          <a:xfrm>
            <a:off x="406837" y="3680202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9C9D0E-8ECF-434C-929B-9FED09479CED}"/>
              </a:ext>
            </a:extLst>
          </p:cNvPr>
          <p:cNvCxnSpPr>
            <a:cxnSpLocks/>
          </p:cNvCxnSpPr>
          <p:nvPr/>
        </p:nvCxnSpPr>
        <p:spPr>
          <a:xfrm flipV="1">
            <a:off x="5305821" y="3030373"/>
            <a:ext cx="0" cy="2633192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42C88-507B-464F-9F41-AA365B8CFDEF}"/>
              </a:ext>
            </a:extLst>
          </p:cNvPr>
          <p:cNvCxnSpPr>
            <a:cxnSpLocks/>
          </p:cNvCxnSpPr>
          <p:nvPr/>
        </p:nvCxnSpPr>
        <p:spPr>
          <a:xfrm>
            <a:off x="4710379" y="4472414"/>
            <a:ext cx="595442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CB6F05-1802-48D3-A991-585D82D9414D}"/>
              </a:ext>
            </a:extLst>
          </p:cNvPr>
          <p:cNvSpPr/>
          <p:nvPr/>
        </p:nvSpPr>
        <p:spPr>
          <a:xfrm>
            <a:off x="6554767" y="3890235"/>
            <a:ext cx="3180060" cy="10895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files to remove malicious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8F4D8B-5C87-42F0-BF96-809B46313E81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5305821" y="3890235"/>
            <a:ext cx="1248946" cy="544765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2CD5146-A1A4-06B9-3CD9-FD79E0977339}"/>
              </a:ext>
            </a:extLst>
          </p:cNvPr>
          <p:cNvSpPr/>
          <p:nvPr/>
        </p:nvSpPr>
        <p:spPr>
          <a:xfrm>
            <a:off x="10333666" y="15662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E14D80-BFAD-2F3C-E463-391141707376}"/>
              </a:ext>
            </a:extLst>
          </p:cNvPr>
          <p:cNvSpPr/>
          <p:nvPr/>
        </p:nvSpPr>
        <p:spPr>
          <a:xfrm>
            <a:off x="10181266" y="14138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682DDE-2DB3-9A64-E1FE-3173B36BAAD5}"/>
              </a:ext>
            </a:extLst>
          </p:cNvPr>
          <p:cNvSpPr/>
          <p:nvPr/>
        </p:nvSpPr>
        <p:spPr>
          <a:xfrm>
            <a:off x="10028866" y="12614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DB41F1-2249-32E6-441D-6A5F8C5A2C7D}"/>
              </a:ext>
            </a:extLst>
          </p:cNvPr>
          <p:cNvSpPr/>
          <p:nvPr/>
        </p:nvSpPr>
        <p:spPr>
          <a:xfrm>
            <a:off x="7183528" y="1090588"/>
            <a:ext cx="273775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processes to block malicious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0A0A8F-DB8D-4905-B90E-DF18B369350A}"/>
              </a:ext>
            </a:extLst>
          </p:cNvPr>
          <p:cNvCxnSpPr>
            <a:cxnSpLocks/>
          </p:cNvCxnSpPr>
          <p:nvPr/>
        </p:nvCxnSpPr>
        <p:spPr>
          <a:xfrm flipH="1">
            <a:off x="6463602" y="2180117"/>
            <a:ext cx="3580730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D70B458-3C0D-7697-C60A-E3A8ECA7888E}"/>
              </a:ext>
            </a:extLst>
          </p:cNvPr>
          <p:cNvSpPr/>
          <p:nvPr/>
        </p:nvSpPr>
        <p:spPr>
          <a:xfrm>
            <a:off x="240793" y="740781"/>
            <a:ext cx="11951208" cy="58971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8FADAB-4E95-F467-5294-01701125C713}"/>
              </a:ext>
            </a:extLst>
          </p:cNvPr>
          <p:cNvSpPr/>
          <p:nvPr/>
        </p:nvSpPr>
        <p:spPr>
          <a:xfrm>
            <a:off x="6797428" y="940404"/>
            <a:ext cx="5153780" cy="233906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6169A23-BB45-959A-40E3-0353CA333179}"/>
              </a:ext>
            </a:extLst>
          </p:cNvPr>
          <p:cNvSpPr/>
          <p:nvPr/>
        </p:nvSpPr>
        <p:spPr>
          <a:xfrm rot="8303114" flipH="1" flipV="1">
            <a:off x="-1258656" y="-626848"/>
            <a:ext cx="7058747" cy="7189223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E3D2B5-6E8E-44BF-9DAB-D38097B101D7}"/>
              </a:ext>
            </a:extLst>
          </p:cNvPr>
          <p:cNvSpPr/>
          <p:nvPr/>
        </p:nvSpPr>
        <p:spPr>
          <a:xfrm>
            <a:off x="582776" y="1776123"/>
            <a:ext cx="2983213" cy="1089529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The core of AV detection includes</a:t>
            </a:r>
            <a:br>
              <a:rPr lang="en-US" sz="2400" b="1" dirty="0">
                <a:latin typeface="Segoe UI Semibold (Headings)"/>
                <a:cs typeface="Segoe UI Light" panose="020B0502040204020203" pitchFamily="34" charset="0"/>
              </a:rPr>
            </a:b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45,000+ functions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D639E5-A4A5-41FC-B81A-71E9A2E430A0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DDB5505-F01F-48FE-866A-DD7C5AD7B718}"/>
              </a:ext>
            </a:extLst>
          </p:cNvPr>
          <p:cNvSpPr/>
          <p:nvPr/>
        </p:nvSpPr>
        <p:spPr>
          <a:xfrm>
            <a:off x="4143700" y="1539240"/>
            <a:ext cx="2375927" cy="1627026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MpEngine.dll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E974D78-0A3D-4795-8ECE-F6D7218F9891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565989" y="2320888"/>
            <a:ext cx="807471" cy="353417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3AB443A-41DF-0B58-C3FF-78B14EAB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63" y="1920241"/>
            <a:ext cx="1540515" cy="13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46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979B5C8-D9A9-4932-B951-D3D1196DCE3E}"/>
              </a:ext>
            </a:extLst>
          </p:cNvPr>
          <p:cNvSpPr/>
          <p:nvPr/>
        </p:nvSpPr>
        <p:spPr>
          <a:xfrm>
            <a:off x="10194766" y="15662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6FA8D7-48D8-4B44-AA3F-B405EB469F1D}"/>
              </a:ext>
            </a:extLst>
          </p:cNvPr>
          <p:cNvSpPr/>
          <p:nvPr/>
        </p:nvSpPr>
        <p:spPr>
          <a:xfrm>
            <a:off x="10042366" y="14138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0426E-4B6A-4E24-B45D-3EC83F8B4B30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B940840-C430-41BB-969E-C4FFCD823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352" b="11905"/>
          <a:stretch/>
        </p:blipFill>
        <p:spPr>
          <a:xfrm>
            <a:off x="4605430" y="2213037"/>
            <a:ext cx="1376939" cy="946544"/>
          </a:xfrm>
          <a:prstGeom prst="rect">
            <a:avLst/>
          </a:prstGeom>
        </p:spPr>
      </p:pic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5B886BD4-E0DE-4ACE-A063-569F12447C2B}"/>
              </a:ext>
            </a:extLst>
          </p:cNvPr>
          <p:cNvSpPr/>
          <p:nvPr/>
        </p:nvSpPr>
        <p:spPr>
          <a:xfrm>
            <a:off x="4061272" y="5374533"/>
            <a:ext cx="2511299" cy="1068231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EE1545-2383-4E15-9C81-402C3D9EAD2C}"/>
              </a:ext>
            </a:extLst>
          </p:cNvPr>
          <p:cNvCxnSpPr>
            <a:cxnSpLocks/>
          </p:cNvCxnSpPr>
          <p:nvPr/>
        </p:nvCxnSpPr>
        <p:spPr>
          <a:xfrm flipV="1">
            <a:off x="5305821" y="3545843"/>
            <a:ext cx="0" cy="2117722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DF13845-A379-465A-B292-1102F31F18D0}"/>
              </a:ext>
            </a:extLst>
          </p:cNvPr>
          <p:cNvSpPr/>
          <p:nvPr/>
        </p:nvSpPr>
        <p:spPr>
          <a:xfrm>
            <a:off x="4077075" y="5797555"/>
            <a:ext cx="249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Files on the disk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543A00-1AA9-46BD-8BB8-8615D253FE28}"/>
              </a:ext>
            </a:extLst>
          </p:cNvPr>
          <p:cNvSpPr/>
          <p:nvPr/>
        </p:nvSpPr>
        <p:spPr>
          <a:xfrm>
            <a:off x="9889966" y="12614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0A0A8F-DB8D-4905-B90E-DF18B369350A}"/>
              </a:ext>
            </a:extLst>
          </p:cNvPr>
          <p:cNvCxnSpPr>
            <a:cxnSpLocks/>
          </p:cNvCxnSpPr>
          <p:nvPr/>
        </p:nvCxnSpPr>
        <p:spPr>
          <a:xfrm flipH="1" flipV="1">
            <a:off x="6988630" y="2159661"/>
            <a:ext cx="2901336" cy="20456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D70D3C-92C8-4517-86A1-7BFF465D7325}"/>
              </a:ext>
            </a:extLst>
          </p:cNvPr>
          <p:cNvSpPr/>
          <p:nvPr/>
        </p:nvSpPr>
        <p:spPr>
          <a:xfrm>
            <a:off x="3688080" y="827999"/>
            <a:ext cx="3205164" cy="2621274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0A603A-CBCC-4670-9876-B15893CE6833}"/>
              </a:ext>
            </a:extLst>
          </p:cNvPr>
          <p:cNvSpPr/>
          <p:nvPr/>
        </p:nvSpPr>
        <p:spPr>
          <a:xfrm>
            <a:off x="2355659" y="4060603"/>
            <a:ext cx="2392725" cy="870473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(file-filter)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161A12-E38B-41FA-9878-28E4B9C4B682}"/>
              </a:ext>
            </a:extLst>
          </p:cNvPr>
          <p:cNvCxnSpPr>
            <a:cxnSpLocks/>
          </p:cNvCxnSpPr>
          <p:nvPr/>
        </p:nvCxnSpPr>
        <p:spPr>
          <a:xfrm>
            <a:off x="4710379" y="4472414"/>
            <a:ext cx="595442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6">
            <a:extLst>
              <a:ext uri="{FF2B5EF4-FFF2-40B4-BE49-F238E27FC236}">
                <a16:creationId xmlns:a16="http://schemas.microsoft.com/office/drawing/2014/main" id="{5908BDF4-8F13-B8B3-4A4E-0A8ECA038541}"/>
              </a:ext>
            </a:extLst>
          </p:cNvPr>
          <p:cNvSpPr/>
          <p:nvPr/>
        </p:nvSpPr>
        <p:spPr>
          <a:xfrm rot="2339238">
            <a:off x="5031501" y="3201836"/>
            <a:ext cx="548640" cy="548640"/>
          </a:xfrm>
          <a:prstGeom prst="plus">
            <a:avLst>
              <a:gd name="adj" fmla="val 426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EA844350-EB13-F89A-B4E9-48B33CDAD0B6}"/>
              </a:ext>
            </a:extLst>
          </p:cNvPr>
          <p:cNvSpPr/>
          <p:nvPr/>
        </p:nvSpPr>
        <p:spPr>
          <a:xfrm rot="2339238">
            <a:off x="6726506" y="1915821"/>
            <a:ext cx="548640" cy="548640"/>
          </a:xfrm>
          <a:prstGeom prst="plus">
            <a:avLst>
              <a:gd name="adj" fmla="val 426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8F5B697-DE57-DDA3-A376-F31096DB6F2F}"/>
              </a:ext>
            </a:extLst>
          </p:cNvPr>
          <p:cNvSpPr/>
          <p:nvPr/>
        </p:nvSpPr>
        <p:spPr>
          <a:xfrm>
            <a:off x="2655205" y="1949638"/>
            <a:ext cx="1012387" cy="333542"/>
          </a:xfrm>
          <a:prstGeom prst="rightArrow">
            <a:avLst>
              <a:gd name="adj1" fmla="val 50000"/>
              <a:gd name="adj2" fmla="val 10055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CE5DDD-4512-6442-160B-0312532B9C15}"/>
              </a:ext>
            </a:extLst>
          </p:cNvPr>
          <p:cNvGrpSpPr/>
          <p:nvPr/>
        </p:nvGrpSpPr>
        <p:grpSpPr>
          <a:xfrm>
            <a:off x="1537676" y="1359031"/>
            <a:ext cx="1248268" cy="1248268"/>
            <a:chOff x="1377344" y="1509951"/>
            <a:chExt cx="1248268" cy="12482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B001A1-A0C0-22F1-AEF4-9EE7EBC04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7344" y="1509951"/>
              <a:ext cx="1248268" cy="12482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BD5AF9-ECDE-E7C5-EA43-FE61FD0C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6058" y="2035446"/>
              <a:ext cx="91440" cy="914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82E7E3E-FA8B-046B-F8F8-5B3A9ED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1128" y="2034229"/>
              <a:ext cx="91440" cy="9144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D6FE5-80E4-248B-7751-A9A3E2FE7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04901">
            <a:off x="4365031" y="1405739"/>
            <a:ext cx="1865878" cy="18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6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 p14:bounceEnd="3000">
                                          <p:cBhvr>
                                            <p:cTn id="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21" presetClass="entr" presetSubtype="1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21" presetClass="entr" presetSubtype="1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D5A694D-8766-256E-698E-39E6DFC6E804}"/>
              </a:ext>
            </a:extLst>
          </p:cNvPr>
          <p:cNvGrpSpPr/>
          <p:nvPr/>
        </p:nvGrpSpPr>
        <p:grpSpPr>
          <a:xfrm>
            <a:off x="762000" y="343099"/>
            <a:ext cx="10549127" cy="2367843"/>
            <a:chOff x="696607" y="409587"/>
            <a:chExt cx="10798785" cy="23678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23F5FC-B551-3CD5-2072-6D74A929C324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37BD4DB5-0837-C3B1-76FB-2FF365CEC10F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7331"/>
                  <a:gd name="adj2" fmla="val 100061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4FA9E97-CB31-4881-B8B1-3572E06C98F8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CA8E94-6FD2-7DF3-C7B4-D432B1BECEF7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ECB608-F7CC-0781-ED98-3AC422D308E9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C8C4E2-70D5-01F7-754F-20DCD7D6E576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8FD6E1-A1BD-49AF-A6B9-A409017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16" y="912368"/>
            <a:ext cx="10961124" cy="12319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Mandatory Integrity Control: Intro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ABC00-06F2-1A1B-B351-74114EF7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27952" flipH="1">
            <a:off x="913666" y="3693430"/>
            <a:ext cx="2689679" cy="27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633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E56342-7263-EBA1-CA47-B230A954B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5AA9C-5F81-57CF-C573-597EDDD6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7FAD52E-0A88-1A44-EB6B-E3CED2F2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90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09E10F-BB45-0FFC-5446-F217DA8E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AC076A7-6702-00BA-F0D5-DBAA7A52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66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397C2A-66C4-9EDE-E364-96A45E7B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BEBC6E-3F6D-BA4A-8C23-7EAA85F78CDE}"/>
              </a:ext>
            </a:extLst>
          </p:cNvPr>
          <p:cNvSpPr/>
          <p:nvPr/>
        </p:nvSpPr>
        <p:spPr>
          <a:xfrm>
            <a:off x="2066798" y="3085197"/>
            <a:ext cx="9537700" cy="133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34ECA8F-9827-4C6C-A7CE-19BD0148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2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446F170-7C89-BBEC-7E9A-0B3EE667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F6D9F-E38D-4D3E-A7D5-0DE7A26D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ABCBF1A-2E82-9DD2-3954-FD25F2A654B5}"/>
              </a:ext>
            </a:extLst>
          </p:cNvPr>
          <p:cNvSpPr/>
          <p:nvPr/>
        </p:nvSpPr>
        <p:spPr>
          <a:xfrm rot="18970896" flipH="1" flipV="1">
            <a:off x="-649771" y="-40685"/>
            <a:ext cx="4886100" cy="8957782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F8FA0-8D41-F129-A949-4D517B61D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00000" flipH="1">
            <a:off x="1100875" y="3964744"/>
            <a:ext cx="1283889" cy="10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8079F8-8864-6965-E43B-2840244C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68832B2E-41A1-3AE5-B4E9-3C0006D6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613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54982D-EA1B-E8D2-2C32-D12BC7FA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1654D76-EB4F-7F36-0517-00002113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78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ECA5-D85D-18FA-20BD-2FD7F124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B478639-AE98-85A3-F448-803B5279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588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3DEE6-2DF6-5B94-8FFA-EAA080D48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5AF1D11-6FA8-1FC4-A3E6-13398DE8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61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863AFB-D026-91C1-73B4-E7039155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D33F0-BA4B-965D-2C45-3A12A5D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7F009B7-C8C7-12EF-4EB2-2789EFB7F21B}"/>
              </a:ext>
            </a:extLst>
          </p:cNvPr>
          <p:cNvSpPr/>
          <p:nvPr/>
        </p:nvSpPr>
        <p:spPr>
          <a:xfrm>
            <a:off x="5791200" y="1668780"/>
            <a:ext cx="1645920" cy="1802130"/>
          </a:xfrm>
          <a:custGeom>
            <a:avLst/>
            <a:gdLst>
              <a:gd name="connsiteX0" fmla="*/ 0 w 1706880"/>
              <a:gd name="connsiteY0" fmla="*/ 0 h 1844040"/>
              <a:gd name="connsiteX1" fmla="*/ 1676400 w 1706880"/>
              <a:gd name="connsiteY1" fmla="*/ 0 h 1844040"/>
              <a:gd name="connsiteX2" fmla="*/ 1676400 w 1706880"/>
              <a:gd name="connsiteY2" fmla="*/ 0 h 1844040"/>
              <a:gd name="connsiteX3" fmla="*/ 1706880 w 1706880"/>
              <a:gd name="connsiteY3" fmla="*/ 184404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880" h="1844040">
                <a:moveTo>
                  <a:pt x="0" y="0"/>
                </a:moveTo>
                <a:lnTo>
                  <a:pt x="1676400" y="0"/>
                </a:lnTo>
                <a:lnTo>
                  <a:pt x="1676400" y="0"/>
                </a:lnTo>
                <a:lnTo>
                  <a:pt x="1706880" y="1844040"/>
                </a:ln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8695224-1371-B2D2-180A-1E974F0D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4910"/>
            <a:ext cx="10058400" cy="782320"/>
          </a:xfrm>
        </p:spPr>
        <p:txBody>
          <a:bodyPr>
            <a:normAutofit fontScale="90000"/>
          </a:bodyPr>
          <a:lstStyle/>
          <a:p>
            <a:r>
              <a:rPr lang="en-US" dirty="0"/>
              <a:t>Defender TRIES TO open a file</a:t>
            </a:r>
          </a:p>
        </p:txBody>
      </p:sp>
    </p:spTree>
    <p:extLst>
      <p:ext uri="{BB962C8B-B14F-4D97-AF65-F5344CB8AC3E}">
        <p14:creationId xmlns:p14="http://schemas.microsoft.com/office/powerpoint/2010/main" val="21302733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06F80B-E071-D3B3-0F14-6ECD9D35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D33F0-BA4B-965D-2C45-3A12A5D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1AB28A-66AD-E824-7AF5-898106588859}"/>
              </a:ext>
            </a:extLst>
          </p:cNvPr>
          <p:cNvSpPr/>
          <p:nvPr/>
        </p:nvSpPr>
        <p:spPr>
          <a:xfrm>
            <a:off x="5803417" y="1668169"/>
            <a:ext cx="2685263" cy="3040991"/>
          </a:xfrm>
          <a:custGeom>
            <a:avLst/>
            <a:gdLst>
              <a:gd name="connsiteX0" fmla="*/ 0 w 2733040"/>
              <a:gd name="connsiteY0" fmla="*/ 20320 h 3149600"/>
              <a:gd name="connsiteX1" fmla="*/ 1706880 w 2733040"/>
              <a:gd name="connsiteY1" fmla="*/ 0 h 3149600"/>
              <a:gd name="connsiteX2" fmla="*/ 1706880 w 2733040"/>
              <a:gd name="connsiteY2" fmla="*/ 0 h 3149600"/>
              <a:gd name="connsiteX3" fmla="*/ 1737360 w 2733040"/>
              <a:gd name="connsiteY3" fmla="*/ 1859280 h 3149600"/>
              <a:gd name="connsiteX4" fmla="*/ 2550160 w 2733040"/>
              <a:gd name="connsiteY4" fmla="*/ 2275840 h 3149600"/>
              <a:gd name="connsiteX5" fmla="*/ 2733040 w 2733040"/>
              <a:gd name="connsiteY5" fmla="*/ 3149600 h 314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3040" h="3149600">
                <a:moveTo>
                  <a:pt x="0" y="20320"/>
                </a:moveTo>
                <a:lnTo>
                  <a:pt x="1706880" y="0"/>
                </a:lnTo>
                <a:lnTo>
                  <a:pt x="1706880" y="0"/>
                </a:lnTo>
                <a:cubicBezTo>
                  <a:pt x="1711960" y="309880"/>
                  <a:pt x="1596813" y="1479973"/>
                  <a:pt x="1737360" y="1859280"/>
                </a:cubicBezTo>
                <a:cubicBezTo>
                  <a:pt x="1877907" y="2238587"/>
                  <a:pt x="2384213" y="2060787"/>
                  <a:pt x="2550160" y="2275840"/>
                </a:cubicBezTo>
                <a:cubicBezTo>
                  <a:pt x="2716107" y="2490893"/>
                  <a:pt x="2724573" y="2820246"/>
                  <a:pt x="2733040" y="3149600"/>
                </a:cubicBez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24F104CC-CFC4-48F3-12B3-E1373904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4910"/>
            <a:ext cx="10058400" cy="782320"/>
          </a:xfrm>
        </p:spPr>
        <p:txBody>
          <a:bodyPr>
            <a:normAutofit fontScale="90000"/>
          </a:bodyPr>
          <a:lstStyle/>
          <a:p>
            <a:r>
              <a:rPr lang="en-US" dirty="0"/>
              <a:t>Defender TRIES TO open a file</a:t>
            </a:r>
          </a:p>
        </p:txBody>
      </p:sp>
    </p:spTree>
    <p:extLst>
      <p:ext uri="{BB962C8B-B14F-4D97-AF65-F5344CB8AC3E}">
        <p14:creationId xmlns:p14="http://schemas.microsoft.com/office/powerpoint/2010/main" val="13115229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A0E6-19F3-887B-160A-83EE9984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D33F0-BA4B-965D-2C45-3A12A5D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8F16CC8-9DED-837F-D864-69EE0052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4910"/>
            <a:ext cx="10058400" cy="782320"/>
          </a:xfrm>
        </p:spPr>
        <p:txBody>
          <a:bodyPr>
            <a:normAutofit fontScale="90000"/>
          </a:bodyPr>
          <a:lstStyle/>
          <a:p>
            <a:r>
              <a:rPr lang="en-US" dirty="0"/>
              <a:t>Defender TRIES TO open a file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1D5096-8C47-57C4-0DB7-A1758FB0088D}"/>
              </a:ext>
            </a:extLst>
          </p:cNvPr>
          <p:cNvSpPr/>
          <p:nvPr/>
        </p:nvSpPr>
        <p:spPr>
          <a:xfrm>
            <a:off x="5782802" y="1659987"/>
            <a:ext cx="3775725" cy="4399437"/>
          </a:xfrm>
          <a:custGeom>
            <a:avLst/>
            <a:gdLst>
              <a:gd name="connsiteX0" fmla="*/ 0 w 3779983"/>
              <a:gd name="connsiteY0" fmla="*/ 10633 h 4444409"/>
              <a:gd name="connsiteX1" fmla="*/ 1733107 w 3779983"/>
              <a:gd name="connsiteY1" fmla="*/ 0 h 4444409"/>
              <a:gd name="connsiteX2" fmla="*/ 1733107 w 3779983"/>
              <a:gd name="connsiteY2" fmla="*/ 0 h 4444409"/>
              <a:gd name="connsiteX3" fmla="*/ 1733107 w 3779983"/>
              <a:gd name="connsiteY3" fmla="*/ 1860698 h 4444409"/>
              <a:gd name="connsiteX4" fmla="*/ 2785730 w 3779983"/>
              <a:gd name="connsiteY4" fmla="*/ 2349795 h 4444409"/>
              <a:gd name="connsiteX5" fmla="*/ 2934586 w 3779983"/>
              <a:gd name="connsiteY5" fmla="*/ 3200400 h 4444409"/>
              <a:gd name="connsiteX6" fmla="*/ 3678865 w 3779983"/>
              <a:gd name="connsiteY6" fmla="*/ 3636335 h 4444409"/>
              <a:gd name="connsiteX7" fmla="*/ 3753293 w 3779983"/>
              <a:gd name="connsiteY7" fmla="*/ 4444409 h 444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9983" h="4444409">
                <a:moveTo>
                  <a:pt x="0" y="10633"/>
                </a:moveTo>
                <a:lnTo>
                  <a:pt x="1733107" y="0"/>
                </a:lnTo>
                <a:lnTo>
                  <a:pt x="1733107" y="0"/>
                </a:lnTo>
                <a:cubicBezTo>
                  <a:pt x="1733107" y="310116"/>
                  <a:pt x="1557670" y="1469066"/>
                  <a:pt x="1733107" y="1860698"/>
                </a:cubicBezTo>
                <a:cubicBezTo>
                  <a:pt x="1908544" y="2252330"/>
                  <a:pt x="2585484" y="2126511"/>
                  <a:pt x="2785730" y="2349795"/>
                </a:cubicBezTo>
                <a:cubicBezTo>
                  <a:pt x="2985977" y="2573079"/>
                  <a:pt x="2785730" y="2985977"/>
                  <a:pt x="2934586" y="3200400"/>
                </a:cubicBezTo>
                <a:cubicBezTo>
                  <a:pt x="3083442" y="3414823"/>
                  <a:pt x="3542414" y="3429000"/>
                  <a:pt x="3678865" y="3636335"/>
                </a:cubicBezTo>
                <a:cubicBezTo>
                  <a:pt x="3815316" y="3843670"/>
                  <a:pt x="3784304" y="4144039"/>
                  <a:pt x="3753293" y="4444409"/>
                </a:cubicBez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959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27EA3-A9DF-DC6A-6442-91137304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D33F0-BA4B-965D-2C45-3A12A5D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8F16CC8-9DED-837F-D864-69EE0052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4910"/>
            <a:ext cx="10058400" cy="782320"/>
          </a:xfrm>
        </p:spPr>
        <p:txBody>
          <a:bodyPr>
            <a:normAutofit fontScale="90000"/>
          </a:bodyPr>
          <a:lstStyle/>
          <a:p>
            <a:r>
              <a:rPr lang="en-US" dirty="0"/>
              <a:t>Defender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 TO open a file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7774C80-5A44-CFD0-7363-02FF46D6F5E8}"/>
              </a:ext>
            </a:extLst>
          </p:cNvPr>
          <p:cNvSpPr/>
          <p:nvPr/>
        </p:nvSpPr>
        <p:spPr>
          <a:xfrm>
            <a:off x="5783757" y="1684977"/>
            <a:ext cx="1715847" cy="4356159"/>
          </a:xfrm>
          <a:custGeom>
            <a:avLst/>
            <a:gdLst>
              <a:gd name="connsiteX0" fmla="*/ 0 w 1808404"/>
              <a:gd name="connsiteY0" fmla="*/ 0 h 4401879"/>
              <a:gd name="connsiteX1" fmla="*/ 1733107 w 1808404"/>
              <a:gd name="connsiteY1" fmla="*/ 10633 h 4401879"/>
              <a:gd name="connsiteX2" fmla="*/ 1733107 w 1808404"/>
              <a:gd name="connsiteY2" fmla="*/ 10633 h 4401879"/>
              <a:gd name="connsiteX3" fmla="*/ 1743740 w 1808404"/>
              <a:gd name="connsiteY3" fmla="*/ 1786270 h 4401879"/>
              <a:gd name="connsiteX4" fmla="*/ 829340 w 1808404"/>
              <a:gd name="connsiteY4" fmla="*/ 2402958 h 4401879"/>
              <a:gd name="connsiteX5" fmla="*/ 723014 w 1808404"/>
              <a:gd name="connsiteY5" fmla="*/ 4401879 h 440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404" h="4401879">
                <a:moveTo>
                  <a:pt x="0" y="0"/>
                </a:moveTo>
                <a:lnTo>
                  <a:pt x="1733107" y="10633"/>
                </a:lnTo>
                <a:lnTo>
                  <a:pt x="1733107" y="10633"/>
                </a:lnTo>
                <a:cubicBezTo>
                  <a:pt x="1734879" y="306573"/>
                  <a:pt x="1894368" y="1387549"/>
                  <a:pt x="1743740" y="1786270"/>
                </a:cubicBezTo>
                <a:cubicBezTo>
                  <a:pt x="1593112" y="2184991"/>
                  <a:pt x="999461" y="1967023"/>
                  <a:pt x="829340" y="2402958"/>
                </a:cubicBezTo>
                <a:cubicBezTo>
                  <a:pt x="659219" y="2838893"/>
                  <a:pt x="691116" y="3620386"/>
                  <a:pt x="723014" y="4401879"/>
                </a:cubicBezTo>
              </a:path>
            </a:pathLst>
          </a:custGeom>
          <a:noFill/>
          <a:ln w="190500">
            <a:solidFill>
              <a:srgbClr val="FF00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032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A1EE8F4-1D95-3B16-75B8-9FC3CD35F2DC}"/>
              </a:ext>
            </a:extLst>
          </p:cNvPr>
          <p:cNvGrpSpPr/>
          <p:nvPr/>
        </p:nvGrpSpPr>
        <p:grpSpPr>
          <a:xfrm>
            <a:off x="2418478" y="1021694"/>
            <a:ext cx="7670402" cy="1933088"/>
            <a:chOff x="696607" y="409587"/>
            <a:chExt cx="10798785" cy="236784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0A1D8-A0BA-A6B8-4C8E-0FFD5C378547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6" name="Thought Bubble: Cloud 15">
                <a:extLst>
                  <a:ext uri="{FF2B5EF4-FFF2-40B4-BE49-F238E27FC236}">
                    <a16:creationId xmlns:a16="http://schemas.microsoft.com/office/drawing/2014/main" id="{631B4045-EC0C-8C93-FBD8-DC6811D950E9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45259"/>
                  <a:gd name="adj2" fmla="val 79512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59AFF8B-6C92-B922-8C37-07966D677F71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EEFC61-D680-009C-466E-0834A356A501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83820-1A1E-9B18-9F75-AC8184E063FE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295401-E64F-96CE-FE99-3B55000056D5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7772E-5ECE-4683-B3E4-52317F6E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F7C59C-4E6F-4971-AFB7-B817DDED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172" y="1403128"/>
            <a:ext cx="6573828" cy="1231900"/>
          </a:xfrm>
        </p:spPr>
        <p:txBody>
          <a:bodyPr/>
          <a:lstStyle/>
          <a:p>
            <a:r>
              <a:rPr lang="en-US" dirty="0"/>
              <a:t>MIC: Integrity Levels</a:t>
            </a:r>
          </a:p>
        </p:txBody>
      </p:sp>
      <p:grpSp>
        <p:nvGrpSpPr>
          <p:cNvPr id="5" name="object 7">
            <a:extLst>
              <a:ext uri="{FF2B5EF4-FFF2-40B4-BE49-F238E27FC236}">
                <a16:creationId xmlns:a16="http://schemas.microsoft.com/office/drawing/2014/main" id="{92F31827-3842-E329-E66B-2BD47D3A8A7E}"/>
              </a:ext>
            </a:extLst>
          </p:cNvPr>
          <p:cNvGrpSpPr/>
          <p:nvPr/>
        </p:nvGrpSpPr>
        <p:grpSpPr>
          <a:xfrm>
            <a:off x="739922" y="3548762"/>
            <a:ext cx="2832294" cy="2516588"/>
            <a:chOff x="6248400" y="2819784"/>
            <a:chExt cx="2751455" cy="2616200"/>
          </a:xfrm>
        </p:grpSpPr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B2DFAED1-287F-8BFB-9257-2CF6BD27D16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2380" y="4723422"/>
              <a:ext cx="217750" cy="211935"/>
            </a:xfrm>
            <a:prstGeom prst="rect">
              <a:avLst/>
            </a:prstGeom>
          </p:spPr>
        </p:pic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953727FE-F11A-8286-6920-471D197AAAD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6376" y="2819784"/>
              <a:ext cx="2019227" cy="2009604"/>
            </a:xfrm>
            <a:prstGeom prst="rect">
              <a:avLst/>
            </a:prstGeom>
          </p:spPr>
        </p:pic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17F82418-342B-13A5-7E83-F4B0B6FE963D}"/>
                </a:ext>
              </a:extLst>
            </p:cNvPr>
            <p:cNvSpPr/>
            <p:nvPr/>
          </p:nvSpPr>
          <p:spPr>
            <a:xfrm>
              <a:off x="6567303" y="3711475"/>
              <a:ext cx="2111375" cy="332740"/>
            </a:xfrm>
            <a:custGeom>
              <a:avLst/>
              <a:gdLst/>
              <a:ahLst/>
              <a:cxnLst/>
              <a:rect l="l" t="t" r="r" b="b"/>
              <a:pathLst>
                <a:path w="2111375" h="332739">
                  <a:moveTo>
                    <a:pt x="1898142" y="0"/>
                  </a:moveTo>
                  <a:lnTo>
                    <a:pt x="1051071" y="317902"/>
                  </a:lnTo>
                  <a:lnTo>
                    <a:pt x="1070138" y="317902"/>
                  </a:lnTo>
                  <a:lnTo>
                    <a:pt x="1060594" y="322670"/>
                  </a:lnTo>
                  <a:lnTo>
                    <a:pt x="1055833" y="322670"/>
                  </a:lnTo>
                  <a:lnTo>
                    <a:pt x="1031524" y="332226"/>
                  </a:lnTo>
                  <a:lnTo>
                    <a:pt x="2091696" y="250602"/>
                  </a:lnTo>
                  <a:lnTo>
                    <a:pt x="2108797" y="86393"/>
                  </a:lnTo>
                  <a:lnTo>
                    <a:pt x="2000102" y="86393"/>
                  </a:lnTo>
                  <a:lnTo>
                    <a:pt x="2000102" y="38187"/>
                  </a:lnTo>
                  <a:lnTo>
                    <a:pt x="1898142" y="38187"/>
                  </a:lnTo>
                  <a:lnTo>
                    <a:pt x="1898142" y="0"/>
                  </a:lnTo>
                  <a:close/>
                </a:path>
                <a:path w="2111375" h="332739">
                  <a:moveTo>
                    <a:pt x="0" y="72068"/>
                  </a:moveTo>
                  <a:lnTo>
                    <a:pt x="14767" y="260140"/>
                  </a:lnTo>
                  <a:lnTo>
                    <a:pt x="1041048" y="322670"/>
                  </a:lnTo>
                  <a:lnTo>
                    <a:pt x="1036285" y="327458"/>
                  </a:lnTo>
                  <a:lnTo>
                    <a:pt x="1045829" y="322670"/>
                  </a:lnTo>
                  <a:lnTo>
                    <a:pt x="1055833" y="322670"/>
                  </a:lnTo>
                  <a:lnTo>
                    <a:pt x="1070138" y="317902"/>
                  </a:lnTo>
                  <a:lnTo>
                    <a:pt x="1051071" y="317902"/>
                  </a:lnTo>
                  <a:lnTo>
                    <a:pt x="460626" y="96431"/>
                  </a:lnTo>
                  <a:lnTo>
                    <a:pt x="111544" y="96431"/>
                  </a:lnTo>
                  <a:lnTo>
                    <a:pt x="0" y="72068"/>
                  </a:lnTo>
                  <a:close/>
                </a:path>
                <a:path w="2111375" h="332739">
                  <a:moveTo>
                    <a:pt x="1055833" y="322670"/>
                  </a:moveTo>
                  <a:lnTo>
                    <a:pt x="1051071" y="322670"/>
                  </a:lnTo>
                  <a:lnTo>
                    <a:pt x="1041048" y="327458"/>
                  </a:lnTo>
                  <a:lnTo>
                    <a:pt x="1055833" y="322670"/>
                  </a:lnTo>
                  <a:close/>
                </a:path>
                <a:path w="2111375" h="332739">
                  <a:moveTo>
                    <a:pt x="111544" y="19094"/>
                  </a:moveTo>
                  <a:lnTo>
                    <a:pt x="111544" y="96431"/>
                  </a:lnTo>
                  <a:lnTo>
                    <a:pt x="460626" y="96431"/>
                  </a:lnTo>
                  <a:lnTo>
                    <a:pt x="332059" y="48206"/>
                  </a:lnTo>
                  <a:lnTo>
                    <a:pt x="203540" y="48206"/>
                  </a:lnTo>
                  <a:lnTo>
                    <a:pt x="111544" y="19094"/>
                  </a:lnTo>
                  <a:close/>
                </a:path>
                <a:path w="2111375" h="332739">
                  <a:moveTo>
                    <a:pt x="2111282" y="62530"/>
                  </a:moveTo>
                  <a:lnTo>
                    <a:pt x="2000102" y="86393"/>
                  </a:lnTo>
                  <a:lnTo>
                    <a:pt x="2108797" y="86393"/>
                  </a:lnTo>
                  <a:lnTo>
                    <a:pt x="2111282" y="62530"/>
                  </a:lnTo>
                  <a:close/>
                </a:path>
                <a:path w="2111375" h="332739">
                  <a:moveTo>
                    <a:pt x="203540" y="0"/>
                  </a:moveTo>
                  <a:lnTo>
                    <a:pt x="203540" y="48206"/>
                  </a:lnTo>
                  <a:lnTo>
                    <a:pt x="332059" y="48206"/>
                  </a:lnTo>
                  <a:lnTo>
                    <a:pt x="203540" y="0"/>
                  </a:lnTo>
                  <a:close/>
                </a:path>
                <a:path w="2111375" h="332739">
                  <a:moveTo>
                    <a:pt x="2000102" y="4768"/>
                  </a:moveTo>
                  <a:lnTo>
                    <a:pt x="1898142" y="38187"/>
                  </a:lnTo>
                  <a:lnTo>
                    <a:pt x="2000102" y="38187"/>
                  </a:lnTo>
                  <a:lnTo>
                    <a:pt x="2000102" y="4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E040B834-B357-0D0E-418E-423F0E0B1153}"/>
                </a:ext>
              </a:extLst>
            </p:cNvPr>
            <p:cNvSpPr/>
            <p:nvPr/>
          </p:nvSpPr>
          <p:spPr>
            <a:xfrm>
              <a:off x="6538692" y="3677577"/>
              <a:ext cx="2164080" cy="390525"/>
            </a:xfrm>
            <a:custGeom>
              <a:avLst/>
              <a:gdLst/>
              <a:ahLst/>
              <a:cxnLst/>
              <a:rect l="l" t="t" r="r" b="b"/>
              <a:pathLst>
                <a:path w="2164079" h="390525">
                  <a:moveTo>
                    <a:pt x="0" y="72086"/>
                  </a:moveTo>
                  <a:lnTo>
                    <a:pt x="19067" y="317920"/>
                  </a:lnTo>
                  <a:lnTo>
                    <a:pt x="1060135" y="380912"/>
                  </a:lnTo>
                  <a:lnTo>
                    <a:pt x="1060135" y="390469"/>
                  </a:lnTo>
                  <a:lnTo>
                    <a:pt x="1721597" y="337475"/>
                  </a:lnTo>
                  <a:lnTo>
                    <a:pt x="1093967" y="337475"/>
                  </a:lnTo>
                  <a:lnTo>
                    <a:pt x="1093967" y="332706"/>
                  </a:lnTo>
                  <a:lnTo>
                    <a:pt x="1781122" y="332706"/>
                  </a:lnTo>
                  <a:lnTo>
                    <a:pt x="1840647" y="327938"/>
                  </a:lnTo>
                  <a:lnTo>
                    <a:pt x="1079681" y="327938"/>
                  </a:lnTo>
                  <a:lnTo>
                    <a:pt x="1065727" y="322689"/>
                  </a:lnTo>
                  <a:lnTo>
                    <a:pt x="934285" y="322689"/>
                  </a:lnTo>
                  <a:lnTo>
                    <a:pt x="67687" y="269695"/>
                  </a:lnTo>
                  <a:lnTo>
                    <a:pt x="52920" y="139866"/>
                  </a:lnTo>
                  <a:lnTo>
                    <a:pt x="164463" y="139866"/>
                  </a:lnTo>
                  <a:lnTo>
                    <a:pt x="164463" y="101198"/>
                  </a:lnTo>
                  <a:lnTo>
                    <a:pt x="115825" y="101198"/>
                  </a:lnTo>
                  <a:lnTo>
                    <a:pt x="0" y="72086"/>
                  </a:lnTo>
                  <a:close/>
                </a:path>
                <a:path w="2164079" h="390525">
                  <a:moveTo>
                    <a:pt x="1781122" y="332706"/>
                  </a:moveTo>
                  <a:lnTo>
                    <a:pt x="1093967" y="332706"/>
                  </a:lnTo>
                  <a:lnTo>
                    <a:pt x="1093967" y="337475"/>
                  </a:lnTo>
                  <a:lnTo>
                    <a:pt x="1721597" y="337475"/>
                  </a:lnTo>
                  <a:lnTo>
                    <a:pt x="1781122" y="332706"/>
                  </a:lnTo>
                  <a:close/>
                </a:path>
                <a:path w="2164079" h="390525">
                  <a:moveTo>
                    <a:pt x="1955746" y="0"/>
                  </a:moveTo>
                  <a:lnTo>
                    <a:pt x="1079681" y="327938"/>
                  </a:lnTo>
                  <a:lnTo>
                    <a:pt x="1219817" y="327938"/>
                  </a:lnTo>
                  <a:lnTo>
                    <a:pt x="1902366" y="67318"/>
                  </a:lnTo>
                  <a:lnTo>
                    <a:pt x="2052524" y="67318"/>
                  </a:lnTo>
                  <a:lnTo>
                    <a:pt x="2052524" y="38667"/>
                  </a:lnTo>
                  <a:lnTo>
                    <a:pt x="1955746" y="38667"/>
                  </a:lnTo>
                  <a:lnTo>
                    <a:pt x="1955746" y="0"/>
                  </a:lnTo>
                  <a:close/>
                </a:path>
                <a:path w="2164079" h="390525">
                  <a:moveTo>
                    <a:pt x="2158967" y="125542"/>
                  </a:moveTo>
                  <a:lnTo>
                    <a:pt x="2110705" y="125542"/>
                  </a:lnTo>
                  <a:lnTo>
                    <a:pt x="2101105" y="260159"/>
                  </a:lnTo>
                  <a:lnTo>
                    <a:pt x="1219817" y="327938"/>
                  </a:lnTo>
                  <a:lnTo>
                    <a:pt x="1840647" y="327938"/>
                  </a:lnTo>
                  <a:lnTo>
                    <a:pt x="2144501" y="303594"/>
                  </a:lnTo>
                  <a:lnTo>
                    <a:pt x="2158967" y="125542"/>
                  </a:lnTo>
                  <a:close/>
                </a:path>
                <a:path w="2164079" h="390525">
                  <a:moveTo>
                    <a:pt x="386811" y="67318"/>
                  </a:moveTo>
                  <a:lnTo>
                    <a:pt x="256461" y="67318"/>
                  </a:lnTo>
                  <a:lnTo>
                    <a:pt x="934285" y="322689"/>
                  </a:lnTo>
                  <a:lnTo>
                    <a:pt x="1065727" y="322689"/>
                  </a:lnTo>
                  <a:lnTo>
                    <a:pt x="386811" y="67318"/>
                  </a:lnTo>
                  <a:close/>
                </a:path>
                <a:path w="2164079" h="390525">
                  <a:moveTo>
                    <a:pt x="164463" y="139866"/>
                  </a:moveTo>
                  <a:lnTo>
                    <a:pt x="52920" y="139866"/>
                  </a:lnTo>
                  <a:lnTo>
                    <a:pt x="164463" y="163729"/>
                  </a:lnTo>
                  <a:lnTo>
                    <a:pt x="164463" y="139866"/>
                  </a:lnTo>
                  <a:close/>
                </a:path>
                <a:path w="2164079" h="390525">
                  <a:moveTo>
                    <a:pt x="2052524" y="72086"/>
                  </a:moveTo>
                  <a:lnTo>
                    <a:pt x="2004519" y="72086"/>
                  </a:lnTo>
                  <a:lnTo>
                    <a:pt x="2004519" y="154191"/>
                  </a:lnTo>
                  <a:lnTo>
                    <a:pt x="2033513" y="144635"/>
                  </a:lnTo>
                  <a:lnTo>
                    <a:pt x="2110705" y="125542"/>
                  </a:lnTo>
                  <a:lnTo>
                    <a:pt x="2158967" y="125542"/>
                  </a:lnTo>
                  <a:lnTo>
                    <a:pt x="2161719" y="91660"/>
                  </a:lnTo>
                  <a:lnTo>
                    <a:pt x="2052524" y="91660"/>
                  </a:lnTo>
                  <a:lnTo>
                    <a:pt x="2052524" y="72086"/>
                  </a:lnTo>
                  <a:close/>
                </a:path>
                <a:path w="2164079" h="390525">
                  <a:moveTo>
                    <a:pt x="256461" y="86873"/>
                  </a:moveTo>
                  <a:lnTo>
                    <a:pt x="164463" y="86873"/>
                  </a:lnTo>
                  <a:lnTo>
                    <a:pt x="256461" y="115523"/>
                  </a:lnTo>
                  <a:lnTo>
                    <a:pt x="256461" y="86873"/>
                  </a:lnTo>
                  <a:close/>
                </a:path>
                <a:path w="2164079" h="390525">
                  <a:moveTo>
                    <a:pt x="2052524" y="67318"/>
                  </a:moveTo>
                  <a:lnTo>
                    <a:pt x="1902366" y="67318"/>
                  </a:lnTo>
                  <a:lnTo>
                    <a:pt x="1902366" y="105967"/>
                  </a:lnTo>
                  <a:lnTo>
                    <a:pt x="2004519" y="72086"/>
                  </a:lnTo>
                  <a:lnTo>
                    <a:pt x="2052524" y="72086"/>
                  </a:lnTo>
                  <a:lnTo>
                    <a:pt x="2052524" y="67318"/>
                  </a:lnTo>
                  <a:close/>
                </a:path>
                <a:path w="2164079" h="390525">
                  <a:moveTo>
                    <a:pt x="115825" y="19093"/>
                  </a:moveTo>
                  <a:lnTo>
                    <a:pt x="115825" y="101198"/>
                  </a:lnTo>
                  <a:lnTo>
                    <a:pt x="164463" y="101198"/>
                  </a:lnTo>
                  <a:lnTo>
                    <a:pt x="164463" y="86873"/>
                  </a:lnTo>
                  <a:lnTo>
                    <a:pt x="256461" y="86873"/>
                  </a:lnTo>
                  <a:lnTo>
                    <a:pt x="256461" y="67318"/>
                  </a:lnTo>
                  <a:lnTo>
                    <a:pt x="386811" y="67318"/>
                  </a:lnTo>
                  <a:lnTo>
                    <a:pt x="336047" y="48224"/>
                  </a:lnTo>
                  <a:lnTo>
                    <a:pt x="207840" y="48224"/>
                  </a:lnTo>
                  <a:lnTo>
                    <a:pt x="115825" y="19093"/>
                  </a:lnTo>
                  <a:close/>
                </a:path>
                <a:path w="2164079" h="390525">
                  <a:moveTo>
                    <a:pt x="2164086" y="62530"/>
                  </a:moveTo>
                  <a:lnTo>
                    <a:pt x="2052524" y="91660"/>
                  </a:lnTo>
                  <a:lnTo>
                    <a:pt x="2161719" y="91660"/>
                  </a:lnTo>
                  <a:lnTo>
                    <a:pt x="2164086" y="62530"/>
                  </a:lnTo>
                  <a:close/>
                </a:path>
                <a:path w="2164079" h="390525">
                  <a:moveTo>
                    <a:pt x="207840" y="0"/>
                  </a:moveTo>
                  <a:lnTo>
                    <a:pt x="207840" y="48224"/>
                  </a:lnTo>
                  <a:lnTo>
                    <a:pt x="336047" y="48224"/>
                  </a:lnTo>
                  <a:lnTo>
                    <a:pt x="207840" y="0"/>
                  </a:lnTo>
                  <a:close/>
                </a:path>
                <a:path w="2164079" h="390525">
                  <a:moveTo>
                    <a:pt x="2052524" y="4787"/>
                  </a:moveTo>
                  <a:lnTo>
                    <a:pt x="1955746" y="38667"/>
                  </a:lnTo>
                  <a:lnTo>
                    <a:pt x="2052524" y="38667"/>
                  </a:lnTo>
                  <a:lnTo>
                    <a:pt x="2052524" y="4787"/>
                  </a:lnTo>
                  <a:close/>
                </a:path>
              </a:pathLst>
            </a:custGeom>
            <a:solidFill>
              <a:srgbClr val="A1A3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2">
              <a:extLst>
                <a:ext uri="{FF2B5EF4-FFF2-40B4-BE49-F238E27FC236}">
                  <a16:creationId xmlns:a16="http://schemas.microsoft.com/office/drawing/2014/main" id="{715F805E-EA4D-7EFB-2EA6-982E1B29A07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0" y="3711475"/>
              <a:ext cx="2750855" cy="1724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6079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89E1E-7FEC-4CAE-8A66-04740CB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9BB5A5-6014-2329-D713-352438C5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60" y="891058"/>
            <a:ext cx="8530720" cy="5685817"/>
          </a:xfrm>
          <a:prstGeom prst="rect">
            <a:avLst/>
          </a:prstGeom>
        </p:spPr>
      </p:pic>
      <p:sp>
        <p:nvSpPr>
          <p:cNvPr id="37" name="Title 2">
            <a:extLst>
              <a:ext uri="{FF2B5EF4-FFF2-40B4-BE49-F238E27FC236}">
                <a16:creationId xmlns:a16="http://schemas.microsoft.com/office/drawing/2014/main" id="{2DFE5810-37F4-4BAA-8562-77A1E512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440" y="0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</p:spTree>
    <p:extLst>
      <p:ext uri="{BB962C8B-B14F-4D97-AF65-F5344CB8AC3E}">
        <p14:creationId xmlns:p14="http://schemas.microsoft.com/office/powerpoint/2010/main" val="3480746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6CE4848-BFA0-FF38-4407-057613EF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B218B-861F-4620-B64C-ADCBC3E1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B29403F-F73A-FCAE-9DB1-1BE672BC0D30}"/>
              </a:ext>
            </a:extLst>
          </p:cNvPr>
          <p:cNvSpPr/>
          <p:nvPr/>
        </p:nvSpPr>
        <p:spPr>
          <a:xfrm rot="10800000" flipH="1" flipV="1">
            <a:off x="734568" y="-1795781"/>
            <a:ext cx="6045671" cy="1224627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926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89E1E-7FEC-4CAE-8A66-04740CB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9BB5A5-6014-2329-D713-352438C5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60" y="891058"/>
            <a:ext cx="8530720" cy="5685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B9F6BA-CEE1-4565-A574-618AEB489657}"/>
              </a:ext>
            </a:extLst>
          </p:cNvPr>
          <p:cNvSpPr/>
          <p:nvPr/>
        </p:nvSpPr>
        <p:spPr>
          <a:xfrm>
            <a:off x="951295" y="1728316"/>
            <a:ext cx="8500045" cy="147274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991B9-485D-45F6-BD68-59D24508B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43" y="2122958"/>
            <a:ext cx="692858" cy="692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52E04B-0042-4D17-947F-D1629D6DF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632" y="2122958"/>
            <a:ext cx="692859" cy="692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DEF01F-868D-4696-81B6-4EBC66F34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119" y="2122957"/>
            <a:ext cx="666745" cy="692859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E5442B43-56C1-DD09-9D83-CAA24651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440" y="0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</p:spTree>
    <p:extLst>
      <p:ext uri="{BB962C8B-B14F-4D97-AF65-F5344CB8AC3E}">
        <p14:creationId xmlns:p14="http://schemas.microsoft.com/office/powerpoint/2010/main" val="38772090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89E1E-7FEC-4CAE-8A66-04740CB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9BB5A5-6014-2329-D713-352438C5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60" y="891058"/>
            <a:ext cx="8530720" cy="5685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B9F6BA-CEE1-4565-A574-618AEB489657}"/>
              </a:ext>
            </a:extLst>
          </p:cNvPr>
          <p:cNvSpPr/>
          <p:nvPr/>
        </p:nvSpPr>
        <p:spPr>
          <a:xfrm>
            <a:off x="951295" y="3200400"/>
            <a:ext cx="8500045" cy="112585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582564-27D4-4781-8DB0-81E5ECEF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503" y="3386849"/>
            <a:ext cx="810996" cy="8109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19CCF0-EF57-411C-9BF4-1E50444A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419292" y="3292492"/>
            <a:ext cx="1005941" cy="10059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87A040-95E0-4176-A37A-8E28955D6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870" y="3413715"/>
            <a:ext cx="810995" cy="810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0991B9-485D-45F6-BD68-59D24508B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943" y="2122958"/>
            <a:ext cx="692858" cy="692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52E04B-0042-4D17-947F-D1629D6DF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632" y="2122958"/>
            <a:ext cx="692859" cy="692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DEF01F-868D-4696-81B6-4EBC66F34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0119" y="2122957"/>
            <a:ext cx="666745" cy="692859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D3FCBE9E-E9E1-4514-03E7-4DB8C93B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440" y="0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</p:spTree>
    <p:extLst>
      <p:ext uri="{BB962C8B-B14F-4D97-AF65-F5344CB8AC3E}">
        <p14:creationId xmlns:p14="http://schemas.microsoft.com/office/powerpoint/2010/main" val="8172273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89E1E-7FEC-4CAE-8A66-04740CB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9BB5A5-6014-2329-D713-352438C5B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60" y="891058"/>
            <a:ext cx="8530720" cy="5685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B9F6BA-CEE1-4565-A574-618AEB489657}"/>
              </a:ext>
            </a:extLst>
          </p:cNvPr>
          <p:cNvSpPr/>
          <p:nvPr/>
        </p:nvSpPr>
        <p:spPr>
          <a:xfrm>
            <a:off x="951295" y="4326255"/>
            <a:ext cx="8500045" cy="112007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582564-27D4-4781-8DB0-81E5ECEF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503" y="3386849"/>
            <a:ext cx="810996" cy="8109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19CCF0-EF57-411C-9BF4-1E50444A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419292" y="3292492"/>
            <a:ext cx="1005941" cy="10059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87A040-95E0-4176-A37A-8E28955D6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870" y="3413715"/>
            <a:ext cx="810995" cy="810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0991B9-485D-45F6-BD68-59D24508B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943" y="2122958"/>
            <a:ext cx="692858" cy="692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52E04B-0042-4D17-947F-D1629D6DF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632" y="2122958"/>
            <a:ext cx="692859" cy="692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DEF01F-868D-4696-81B6-4EBC66F34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0119" y="2122957"/>
            <a:ext cx="666745" cy="692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047FF7-FD99-47D3-C6AF-36F51FAD35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6708" y="4437362"/>
            <a:ext cx="987140" cy="953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BDB6F8-3186-E8EE-7945-E789B29FA4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2488" y="1191899"/>
            <a:ext cx="6799492" cy="4711929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55850CDF-CFCB-A5C1-38FD-D25A2278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440" y="0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</p:spTree>
    <p:extLst>
      <p:ext uri="{BB962C8B-B14F-4D97-AF65-F5344CB8AC3E}">
        <p14:creationId xmlns:p14="http://schemas.microsoft.com/office/powerpoint/2010/main" val="464958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89E1E-7FEC-4CAE-8A66-04740CB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B866FE-4831-182F-786B-D5FFD214635E}"/>
              </a:ext>
            </a:extLst>
          </p:cNvPr>
          <p:cNvGrpSpPr/>
          <p:nvPr/>
        </p:nvGrpSpPr>
        <p:grpSpPr>
          <a:xfrm>
            <a:off x="940660" y="891058"/>
            <a:ext cx="8530720" cy="5685817"/>
            <a:chOff x="940660" y="891058"/>
            <a:chExt cx="8530720" cy="568581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59BB5A5-6014-2329-D713-352438C5B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660" y="891058"/>
              <a:ext cx="8530720" cy="568581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B9F6BA-CEE1-4565-A574-618AEB489657}"/>
                </a:ext>
              </a:extLst>
            </p:cNvPr>
            <p:cNvSpPr/>
            <p:nvPr/>
          </p:nvSpPr>
          <p:spPr>
            <a:xfrm>
              <a:off x="951295" y="5443220"/>
              <a:ext cx="8500045" cy="1114507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582564-27D4-4781-8DB0-81E5ECEFF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3503" y="3386849"/>
              <a:ext cx="810996" cy="81099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F19CCF0-EF57-411C-9BF4-1E50444A8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419292" y="3292492"/>
              <a:ext cx="1005941" cy="100594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787A040-95E0-4176-A37A-8E28955D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3870" y="3413715"/>
              <a:ext cx="810995" cy="8109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0991B9-485D-45F6-BD68-59D24508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0943" y="2122958"/>
              <a:ext cx="692858" cy="69285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852E04B-0042-4D17-947F-D1629D6D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3632" y="2122958"/>
              <a:ext cx="692859" cy="6928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2DEF01F-868D-4696-81B6-4EBC66F34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10119" y="2122957"/>
              <a:ext cx="666745" cy="69285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D375EB1-3605-496B-91CD-061892119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353" t="13077" r="13500" b="10478"/>
            <a:stretch/>
          </p:blipFill>
          <p:spPr>
            <a:xfrm>
              <a:off x="7636491" y="5694867"/>
              <a:ext cx="942440" cy="708681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E03073D-DE72-3941-4EB0-AC8EBE3FA80E}"/>
                </a:ext>
              </a:extLst>
            </p:cNvPr>
            <p:cNvGrpSpPr/>
            <p:nvPr/>
          </p:nvGrpSpPr>
          <p:grpSpPr>
            <a:xfrm>
              <a:off x="5979928" y="5534732"/>
              <a:ext cx="972897" cy="953740"/>
              <a:chOff x="7489189" y="1751981"/>
              <a:chExt cx="1456589" cy="14565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F700EA6-002D-4BE8-9184-01F380F5F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89189" y="1751981"/>
                <a:ext cx="1456589" cy="1456589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D78596-F39D-42CE-B84B-1632D51C8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8887" y="1881679"/>
                <a:ext cx="1197192" cy="1197192"/>
              </a:xfrm>
              <a:prstGeom prst="rect">
                <a:avLst/>
              </a:prstGeom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047FF7-FD99-47D3-C6AF-36F51FAD3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76708" y="4437362"/>
              <a:ext cx="987140" cy="953740"/>
            </a:xfrm>
            <a:prstGeom prst="rect">
              <a:avLst/>
            </a:prstGeom>
          </p:spPr>
        </p:pic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2B899E11-2E18-90AE-EB6B-A123963A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440" y="0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</p:spTree>
    <p:extLst>
      <p:ext uri="{BB962C8B-B14F-4D97-AF65-F5344CB8AC3E}">
        <p14:creationId xmlns:p14="http://schemas.microsoft.com/office/powerpoint/2010/main" val="39001443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9E20FA-30C9-4374-A638-B9C4111AC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" t="27207" r="33356" b="8801"/>
          <a:stretch/>
        </p:blipFill>
        <p:spPr>
          <a:xfrm>
            <a:off x="5619454" y="1725168"/>
            <a:ext cx="6237266" cy="32995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8EE96F-3C5C-4742-ABEE-503A8F0C7FCC}"/>
              </a:ext>
            </a:extLst>
          </p:cNvPr>
          <p:cNvSpPr/>
          <p:nvPr/>
        </p:nvSpPr>
        <p:spPr>
          <a:xfrm>
            <a:off x="240792" y="6397990"/>
            <a:ext cx="10326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MicEnum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www.elevenpaths.com/innovation-labs/technologies/micenum</a:t>
            </a:r>
            <a:r>
              <a:rPr lang="en-US" dirty="0"/>
              <a:t> 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E2A62B9-3D8F-41ED-8E74-77B5023F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D81BBA6-44A4-685A-3213-B28C34F0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440" y="0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 of files and folders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BC1F7-5221-7701-626D-7E969005C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" t="1578" b="-1"/>
          <a:stretch/>
        </p:blipFill>
        <p:spPr>
          <a:xfrm>
            <a:off x="335280" y="1725168"/>
            <a:ext cx="4771138" cy="32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671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774C0-ECBE-4FEF-B505-DEAB532A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0663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MIC is based on Bell-</a:t>
            </a:r>
            <a:r>
              <a:rPr lang="en-US" cap="none" dirty="0" err="1"/>
              <a:t>LaPadula</a:t>
            </a:r>
            <a:r>
              <a:rPr lang="en-US" cap="none" dirty="0"/>
              <a:t> Model (BLP)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D375EB1-3605-496B-91CD-061892119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53" t="13077" r="13500" b="10478"/>
          <a:stretch/>
        </p:blipFill>
        <p:spPr>
          <a:xfrm>
            <a:off x="436949" y="1390520"/>
            <a:ext cx="1737990" cy="1306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26667A-FF7B-4420-95BF-306A8A91C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338" y="1170325"/>
            <a:ext cx="1605451" cy="169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5E79A9-2162-DE51-2F82-A951901CFD86}"/>
              </a:ext>
            </a:extLst>
          </p:cNvPr>
          <p:cNvSpPr txBox="1"/>
          <p:nvPr/>
        </p:nvSpPr>
        <p:spPr>
          <a:xfrm>
            <a:off x="720781" y="840469"/>
            <a:ext cx="1175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egoe UI Semibold (Headings)"/>
              </a:rPr>
              <a:t>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94404-209D-FEF9-D02E-7D19AE8614B7}"/>
              </a:ext>
            </a:extLst>
          </p:cNvPr>
          <p:cNvSpPr txBox="1"/>
          <p:nvPr/>
        </p:nvSpPr>
        <p:spPr>
          <a:xfrm>
            <a:off x="10123911" y="780568"/>
            <a:ext cx="1175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egoe UI Semibold (Headings)"/>
              </a:rPr>
              <a:t>File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159E503-9F69-49BF-824F-5F345C4BDB19}"/>
              </a:ext>
            </a:extLst>
          </p:cNvPr>
          <p:cNvSpPr/>
          <p:nvPr/>
        </p:nvSpPr>
        <p:spPr>
          <a:xfrm rot="16200000">
            <a:off x="6121653" y="-1657381"/>
            <a:ext cx="347023" cy="7854137"/>
          </a:xfrm>
          <a:prstGeom prst="downArrow">
            <a:avLst>
              <a:gd name="adj1" fmla="val 50000"/>
              <a:gd name="adj2" fmla="val 144603"/>
            </a:avLst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08861E86-8706-55A0-AEED-CABED0B3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C06C66-58FD-0389-C8D7-CBA6799C99B4}"/>
              </a:ext>
            </a:extLst>
          </p:cNvPr>
          <p:cNvSpPr/>
          <p:nvPr/>
        </p:nvSpPr>
        <p:spPr>
          <a:xfrm>
            <a:off x="3775460" y="1629022"/>
            <a:ext cx="4641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egoe UI Semibold (Headings)"/>
              </a:rPr>
              <a:t>App tries to overwrite a file</a:t>
            </a:r>
          </a:p>
        </p:txBody>
      </p:sp>
    </p:spTree>
    <p:extLst>
      <p:ext uri="{BB962C8B-B14F-4D97-AF65-F5344CB8AC3E}">
        <p14:creationId xmlns:p14="http://schemas.microsoft.com/office/powerpoint/2010/main" val="4848285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066BA6E-3798-4671-44EF-ACCA8620BF7C}"/>
              </a:ext>
            </a:extLst>
          </p:cNvPr>
          <p:cNvSpPr/>
          <p:nvPr/>
        </p:nvSpPr>
        <p:spPr>
          <a:xfrm>
            <a:off x="550388" y="2859657"/>
            <a:ext cx="1559183" cy="842420"/>
          </a:xfrm>
          <a:prstGeom prst="roundRect">
            <a:avLst>
              <a:gd name="adj" fmla="val 27828"/>
            </a:avLst>
          </a:prstGeom>
          <a:solidFill>
            <a:srgbClr val="0000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08FBB9-3B04-9024-2CFA-BF60361C37EC}"/>
                  </a:ext>
                </a:extLst>
              </p:cNvPr>
              <p:cNvSpPr/>
              <p:nvPr/>
            </p:nvSpPr>
            <p:spPr>
              <a:xfrm>
                <a:off x="547437" y="2896709"/>
                <a:ext cx="151644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𝐼𝐿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𝐴𝑃𝑃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08FBB9-3B04-9024-2CFA-BF60361C3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7" y="2896709"/>
                <a:ext cx="151644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715185-8E08-D288-6E75-79D85A086F4F}"/>
              </a:ext>
            </a:extLst>
          </p:cNvPr>
          <p:cNvSpPr/>
          <p:nvPr/>
        </p:nvSpPr>
        <p:spPr>
          <a:xfrm>
            <a:off x="9700191" y="2865793"/>
            <a:ext cx="2227744" cy="842420"/>
          </a:xfrm>
          <a:prstGeom prst="roundRect">
            <a:avLst>
              <a:gd name="adj" fmla="val 23607"/>
            </a:avLst>
          </a:prstGeom>
          <a:solidFill>
            <a:srgbClr val="0000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D2E936-491B-1D76-24E1-A0C7C780BD78}"/>
                  </a:ext>
                </a:extLst>
              </p:cNvPr>
              <p:cNvSpPr/>
              <p:nvPr/>
            </p:nvSpPr>
            <p:spPr>
              <a:xfrm>
                <a:off x="10048603" y="2926280"/>
                <a:ext cx="1639230" cy="7078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𝐼𝐿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𝐹𝐼𝐿𝐸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D2E936-491B-1D76-24E1-A0C7C780B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603" y="2926280"/>
                <a:ext cx="163923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449565-DA90-761F-FF56-87EAA4A3A11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109571" y="3280867"/>
            <a:ext cx="3826409" cy="6136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998521-EAA5-40B1-04E8-C63193FFAFB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6008370" y="3280223"/>
            <a:ext cx="3691821" cy="678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688774C0-ECBE-4FEF-B505-DEAB532A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0663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MIC is based on Bell-</a:t>
            </a:r>
            <a:r>
              <a:rPr lang="en-US" cap="none" dirty="0" err="1"/>
              <a:t>LaPadula</a:t>
            </a:r>
            <a:r>
              <a:rPr lang="en-US" cap="none" dirty="0"/>
              <a:t> Model (BLP)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D375EB1-3605-496B-91CD-0618921192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53" t="13077" r="13500" b="10478"/>
          <a:stretch/>
        </p:blipFill>
        <p:spPr>
          <a:xfrm>
            <a:off x="436949" y="1390520"/>
            <a:ext cx="1737990" cy="1306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26667A-FF7B-4420-95BF-306A8A91C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1338" y="1170325"/>
            <a:ext cx="1605451" cy="169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5E79A9-2162-DE51-2F82-A951901CFD86}"/>
              </a:ext>
            </a:extLst>
          </p:cNvPr>
          <p:cNvSpPr txBox="1"/>
          <p:nvPr/>
        </p:nvSpPr>
        <p:spPr>
          <a:xfrm>
            <a:off x="720781" y="840469"/>
            <a:ext cx="1175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egoe UI Semibold (Headings)"/>
              </a:rPr>
              <a:t>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94404-209D-FEF9-D02E-7D19AE8614B7}"/>
              </a:ext>
            </a:extLst>
          </p:cNvPr>
          <p:cNvSpPr txBox="1"/>
          <p:nvPr/>
        </p:nvSpPr>
        <p:spPr>
          <a:xfrm>
            <a:off x="10123911" y="780568"/>
            <a:ext cx="1175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egoe UI Semibold (Headings)"/>
              </a:rPr>
              <a:t>File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159E503-9F69-49BF-824F-5F345C4BDB19}"/>
              </a:ext>
            </a:extLst>
          </p:cNvPr>
          <p:cNvSpPr/>
          <p:nvPr/>
        </p:nvSpPr>
        <p:spPr>
          <a:xfrm rot="16200000">
            <a:off x="6121653" y="-1657381"/>
            <a:ext cx="347023" cy="7854137"/>
          </a:xfrm>
          <a:prstGeom prst="downArrow">
            <a:avLst>
              <a:gd name="adj1" fmla="val 50000"/>
              <a:gd name="adj2" fmla="val 144603"/>
            </a:avLst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F76518-B23B-AFD2-082C-A84AC4B4C7C5}"/>
              </a:ext>
            </a:extLst>
          </p:cNvPr>
          <p:cNvGrpSpPr/>
          <p:nvPr/>
        </p:nvGrpSpPr>
        <p:grpSpPr>
          <a:xfrm>
            <a:off x="4691550" y="3913771"/>
            <a:ext cx="2572680" cy="1346346"/>
            <a:chOff x="4454012" y="3421907"/>
            <a:chExt cx="3212939" cy="1646067"/>
          </a:xfrm>
        </p:grpSpPr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EC39181A-9570-29B8-7C94-212C4C1943A8}"/>
                </a:ext>
              </a:extLst>
            </p:cNvPr>
            <p:cNvSpPr/>
            <p:nvPr/>
          </p:nvSpPr>
          <p:spPr>
            <a:xfrm>
              <a:off x="4454012" y="3421907"/>
              <a:ext cx="3212939" cy="1646067"/>
            </a:xfrm>
            <a:prstGeom prst="flowChartDecision">
              <a:avLst/>
            </a:prstGeom>
            <a:solidFill>
              <a:srgbClr val="0000CC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Segoe UI Semibold (Headings)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7FC780-EEE2-67CB-A269-B5B54DDD551F}"/>
                </a:ext>
              </a:extLst>
            </p:cNvPr>
            <p:cNvSpPr txBox="1"/>
            <p:nvPr/>
          </p:nvSpPr>
          <p:spPr>
            <a:xfrm>
              <a:off x="4587239" y="3773006"/>
              <a:ext cx="2964181" cy="830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000" dirty="0">
                  <a:latin typeface="Segoe UI Semibold (Headings)"/>
                </a:rPr>
                <a:t>Access </a:t>
              </a:r>
              <a:br>
                <a:rPr lang="en-US" sz="3000" dirty="0">
                  <a:latin typeface="Segoe UI Semibold (Headings)"/>
                </a:rPr>
              </a:br>
              <a:r>
                <a:rPr lang="en-US" sz="3000" dirty="0">
                  <a:latin typeface="Segoe UI Semibold (Headings)"/>
                </a:rPr>
                <a:t>check</a:t>
              </a:r>
            </a:p>
          </p:txBody>
        </p:sp>
      </p:grp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B45C481-6355-4ECE-64FA-1CA1AC3C510E}"/>
              </a:ext>
            </a:extLst>
          </p:cNvPr>
          <p:cNvSpPr/>
          <p:nvPr/>
        </p:nvSpPr>
        <p:spPr>
          <a:xfrm>
            <a:off x="5863129" y="2269686"/>
            <a:ext cx="217632" cy="1633777"/>
          </a:xfrm>
          <a:prstGeom prst="downArrow">
            <a:avLst>
              <a:gd name="adj1" fmla="val 50000"/>
              <a:gd name="adj2" fmla="val 144603"/>
            </a:avLst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9FC958-8A43-6136-D4FC-B48CA960C232}"/>
              </a:ext>
            </a:extLst>
          </p:cNvPr>
          <p:cNvGrpSpPr/>
          <p:nvPr/>
        </p:nvGrpSpPr>
        <p:grpSpPr>
          <a:xfrm>
            <a:off x="7263159" y="4584057"/>
            <a:ext cx="269374" cy="1156202"/>
            <a:chOff x="7614285" y="4780206"/>
            <a:chExt cx="269374" cy="131539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6F4E57-ECB9-0F39-219E-C84FB53B3A5E}"/>
                </a:ext>
              </a:extLst>
            </p:cNvPr>
            <p:cNvCxnSpPr>
              <a:cxnSpLocks/>
            </p:cNvCxnSpPr>
            <p:nvPr/>
          </p:nvCxnSpPr>
          <p:spPr>
            <a:xfrm>
              <a:off x="7614285" y="4780206"/>
              <a:ext cx="269374" cy="0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45D57C-5D82-4BCA-89EA-F2AF143AA58D}"/>
                </a:ext>
              </a:extLst>
            </p:cNvPr>
            <p:cNvCxnSpPr>
              <a:cxnSpLocks/>
            </p:cNvCxnSpPr>
            <p:nvPr/>
          </p:nvCxnSpPr>
          <p:spPr>
            <a:xfrm>
              <a:off x="7883659" y="4780206"/>
              <a:ext cx="0" cy="1315398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A35765-080F-28CA-4E60-F4BF3125E669}"/>
              </a:ext>
            </a:extLst>
          </p:cNvPr>
          <p:cNvGrpSpPr/>
          <p:nvPr/>
        </p:nvGrpSpPr>
        <p:grpSpPr>
          <a:xfrm flipH="1">
            <a:off x="4422176" y="4586365"/>
            <a:ext cx="269374" cy="1156202"/>
            <a:chOff x="7614285" y="4780206"/>
            <a:chExt cx="269374" cy="1315398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F15B376-4726-62C3-AC30-4E0FC7D9E020}"/>
                </a:ext>
              </a:extLst>
            </p:cNvPr>
            <p:cNvCxnSpPr>
              <a:cxnSpLocks/>
            </p:cNvCxnSpPr>
            <p:nvPr/>
          </p:nvCxnSpPr>
          <p:spPr>
            <a:xfrm>
              <a:off x="7614285" y="4780206"/>
              <a:ext cx="269374" cy="0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C13C14-A1AA-2DE8-0DF7-7CDF0F086EDA}"/>
                </a:ext>
              </a:extLst>
            </p:cNvPr>
            <p:cNvCxnSpPr>
              <a:cxnSpLocks/>
            </p:cNvCxnSpPr>
            <p:nvPr/>
          </p:nvCxnSpPr>
          <p:spPr>
            <a:xfrm>
              <a:off x="7883659" y="4780206"/>
              <a:ext cx="0" cy="1315398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ED95473-9480-237F-3323-B1B86058E4D9}"/>
              </a:ext>
            </a:extLst>
          </p:cNvPr>
          <p:cNvSpPr txBox="1"/>
          <p:nvPr/>
        </p:nvSpPr>
        <p:spPr>
          <a:xfrm>
            <a:off x="3096516" y="5744875"/>
            <a:ext cx="2494817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dirty="0">
                <a:latin typeface="Segoe UI Semibold (Headings)"/>
              </a:rPr>
              <a:t>Access is blocked</a:t>
            </a:r>
            <a:endParaRPr lang="en-US" sz="3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67E7E5-110A-9F06-45F1-E0FEF1688951}"/>
              </a:ext>
            </a:extLst>
          </p:cNvPr>
          <p:cNvSpPr txBox="1"/>
          <p:nvPr/>
        </p:nvSpPr>
        <p:spPr>
          <a:xfrm>
            <a:off x="6301465" y="5742567"/>
            <a:ext cx="2494817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dirty="0">
                <a:latin typeface="Segoe UI Semibold (Headings)"/>
              </a:rPr>
              <a:t>Access is allowed</a:t>
            </a:r>
            <a:endParaRPr lang="en-US" sz="3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EA67BD-2875-F715-C62E-4C48D3BEB941}"/>
              </a:ext>
            </a:extLst>
          </p:cNvPr>
          <p:cNvSpPr/>
          <p:nvPr/>
        </p:nvSpPr>
        <p:spPr>
          <a:xfrm>
            <a:off x="3775460" y="1629022"/>
            <a:ext cx="4641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egoe UI Semibold (Headings)"/>
              </a:rPr>
              <a:t>App tries to overwrite a file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0C28B96A-411D-C165-C585-3CECC556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01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066BA6E-3798-4671-44EF-ACCA8620BF7C}"/>
              </a:ext>
            </a:extLst>
          </p:cNvPr>
          <p:cNvSpPr/>
          <p:nvPr/>
        </p:nvSpPr>
        <p:spPr>
          <a:xfrm>
            <a:off x="550388" y="2859657"/>
            <a:ext cx="1559183" cy="842420"/>
          </a:xfrm>
          <a:prstGeom prst="roundRect">
            <a:avLst>
              <a:gd name="adj" fmla="val 27828"/>
            </a:avLst>
          </a:prstGeom>
          <a:solidFill>
            <a:srgbClr val="0000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08FBB9-3B04-9024-2CFA-BF60361C37EC}"/>
                  </a:ext>
                </a:extLst>
              </p:cNvPr>
              <p:cNvSpPr/>
              <p:nvPr/>
            </p:nvSpPr>
            <p:spPr>
              <a:xfrm>
                <a:off x="547437" y="2896709"/>
                <a:ext cx="151644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𝐼𝐿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𝐴𝑃𝑃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08FBB9-3B04-9024-2CFA-BF60361C3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7" y="2896709"/>
                <a:ext cx="151644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715185-8E08-D288-6E75-79D85A086F4F}"/>
              </a:ext>
            </a:extLst>
          </p:cNvPr>
          <p:cNvSpPr/>
          <p:nvPr/>
        </p:nvSpPr>
        <p:spPr>
          <a:xfrm>
            <a:off x="9700191" y="2865793"/>
            <a:ext cx="2227744" cy="842420"/>
          </a:xfrm>
          <a:prstGeom prst="roundRect">
            <a:avLst>
              <a:gd name="adj" fmla="val 23607"/>
            </a:avLst>
          </a:prstGeom>
          <a:solidFill>
            <a:srgbClr val="0000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D2E936-491B-1D76-24E1-A0C7C780BD78}"/>
                  </a:ext>
                </a:extLst>
              </p:cNvPr>
              <p:cNvSpPr/>
              <p:nvPr/>
            </p:nvSpPr>
            <p:spPr>
              <a:xfrm>
                <a:off x="10048603" y="2926280"/>
                <a:ext cx="1639230" cy="7078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𝐼𝐿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𝐹𝐼𝐿𝐸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D2E936-491B-1D76-24E1-A0C7C780B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603" y="2926280"/>
                <a:ext cx="163923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449565-DA90-761F-FF56-87EAA4A3A11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109571" y="3280867"/>
            <a:ext cx="3826409" cy="6136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998521-EAA5-40B1-04E8-C63193FFAFB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6008370" y="3280223"/>
            <a:ext cx="3691821" cy="678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688774C0-ECBE-4FEF-B505-DEAB532A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0663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MIC is based on Bell-</a:t>
            </a:r>
            <a:r>
              <a:rPr lang="en-US" cap="none" dirty="0" err="1"/>
              <a:t>LaPadula</a:t>
            </a:r>
            <a:r>
              <a:rPr lang="en-US" cap="none" dirty="0"/>
              <a:t> Model (BLP)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D375EB1-3605-496B-91CD-0618921192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53" t="13077" r="13500" b="10478"/>
          <a:stretch/>
        </p:blipFill>
        <p:spPr>
          <a:xfrm>
            <a:off x="436949" y="1390520"/>
            <a:ext cx="1737990" cy="1306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26667A-FF7B-4420-95BF-306A8A91C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1338" y="1170325"/>
            <a:ext cx="1605451" cy="169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5E79A9-2162-DE51-2F82-A951901CFD86}"/>
              </a:ext>
            </a:extLst>
          </p:cNvPr>
          <p:cNvSpPr txBox="1"/>
          <p:nvPr/>
        </p:nvSpPr>
        <p:spPr>
          <a:xfrm>
            <a:off x="720781" y="840469"/>
            <a:ext cx="1175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egoe UI Semibold (Headings)"/>
              </a:rPr>
              <a:t>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94404-209D-FEF9-D02E-7D19AE8614B7}"/>
              </a:ext>
            </a:extLst>
          </p:cNvPr>
          <p:cNvSpPr txBox="1"/>
          <p:nvPr/>
        </p:nvSpPr>
        <p:spPr>
          <a:xfrm>
            <a:off x="10123911" y="780568"/>
            <a:ext cx="1175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egoe UI Semibold (Headings)"/>
              </a:rPr>
              <a:t>File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159E503-9F69-49BF-824F-5F345C4BDB19}"/>
              </a:ext>
            </a:extLst>
          </p:cNvPr>
          <p:cNvSpPr/>
          <p:nvPr/>
        </p:nvSpPr>
        <p:spPr>
          <a:xfrm rot="16200000">
            <a:off x="6121653" y="-1657381"/>
            <a:ext cx="347023" cy="7854137"/>
          </a:xfrm>
          <a:prstGeom prst="downArrow">
            <a:avLst>
              <a:gd name="adj1" fmla="val 50000"/>
              <a:gd name="adj2" fmla="val 144603"/>
            </a:avLst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F76518-B23B-AFD2-082C-A84AC4B4C7C5}"/>
              </a:ext>
            </a:extLst>
          </p:cNvPr>
          <p:cNvGrpSpPr/>
          <p:nvPr/>
        </p:nvGrpSpPr>
        <p:grpSpPr>
          <a:xfrm>
            <a:off x="4691550" y="3913771"/>
            <a:ext cx="2572680" cy="1346346"/>
            <a:chOff x="4454012" y="3421907"/>
            <a:chExt cx="3212939" cy="1646067"/>
          </a:xfrm>
        </p:grpSpPr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EC39181A-9570-29B8-7C94-212C4C1943A8}"/>
                </a:ext>
              </a:extLst>
            </p:cNvPr>
            <p:cNvSpPr/>
            <p:nvPr/>
          </p:nvSpPr>
          <p:spPr>
            <a:xfrm>
              <a:off x="4454012" y="3421907"/>
              <a:ext cx="3212939" cy="1646067"/>
            </a:xfrm>
            <a:prstGeom prst="flowChartDecision">
              <a:avLst/>
            </a:prstGeom>
            <a:solidFill>
              <a:srgbClr val="0000CC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Segoe UI Semibold (Headings)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7FC780-EEE2-67CB-A269-B5B54DDD551F}"/>
                </a:ext>
              </a:extLst>
            </p:cNvPr>
            <p:cNvSpPr txBox="1"/>
            <p:nvPr/>
          </p:nvSpPr>
          <p:spPr>
            <a:xfrm>
              <a:off x="4587239" y="3773006"/>
              <a:ext cx="2964181" cy="830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000" dirty="0">
                  <a:latin typeface="Segoe UI Semibold (Headings)"/>
                </a:rPr>
                <a:t>Access </a:t>
              </a:r>
              <a:br>
                <a:rPr lang="en-US" sz="3000" dirty="0">
                  <a:latin typeface="Segoe UI Semibold (Headings)"/>
                </a:rPr>
              </a:br>
              <a:r>
                <a:rPr lang="en-US" sz="3000" dirty="0">
                  <a:latin typeface="Segoe UI Semibold (Headings)"/>
                </a:rPr>
                <a:t>check</a:t>
              </a:r>
            </a:p>
          </p:txBody>
        </p:sp>
      </p:grp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B45C481-6355-4ECE-64FA-1CA1AC3C510E}"/>
              </a:ext>
            </a:extLst>
          </p:cNvPr>
          <p:cNvSpPr/>
          <p:nvPr/>
        </p:nvSpPr>
        <p:spPr>
          <a:xfrm>
            <a:off x="5863129" y="2269686"/>
            <a:ext cx="217632" cy="1633777"/>
          </a:xfrm>
          <a:prstGeom prst="downArrow">
            <a:avLst>
              <a:gd name="adj1" fmla="val 50000"/>
              <a:gd name="adj2" fmla="val 144603"/>
            </a:avLst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9FC958-8A43-6136-D4FC-B48CA960C232}"/>
              </a:ext>
            </a:extLst>
          </p:cNvPr>
          <p:cNvGrpSpPr/>
          <p:nvPr/>
        </p:nvGrpSpPr>
        <p:grpSpPr>
          <a:xfrm>
            <a:off x="7263159" y="4584057"/>
            <a:ext cx="269374" cy="1156202"/>
            <a:chOff x="7614285" y="4780206"/>
            <a:chExt cx="269374" cy="131539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6F4E57-ECB9-0F39-219E-C84FB53B3A5E}"/>
                </a:ext>
              </a:extLst>
            </p:cNvPr>
            <p:cNvCxnSpPr>
              <a:cxnSpLocks/>
            </p:cNvCxnSpPr>
            <p:nvPr/>
          </p:nvCxnSpPr>
          <p:spPr>
            <a:xfrm>
              <a:off x="7614285" y="4780206"/>
              <a:ext cx="269374" cy="0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45D57C-5D82-4BCA-89EA-F2AF143AA58D}"/>
                </a:ext>
              </a:extLst>
            </p:cNvPr>
            <p:cNvCxnSpPr>
              <a:cxnSpLocks/>
            </p:cNvCxnSpPr>
            <p:nvPr/>
          </p:nvCxnSpPr>
          <p:spPr>
            <a:xfrm>
              <a:off x="7883659" y="4780206"/>
              <a:ext cx="0" cy="1315398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A35765-080F-28CA-4E60-F4BF3125E669}"/>
              </a:ext>
            </a:extLst>
          </p:cNvPr>
          <p:cNvGrpSpPr/>
          <p:nvPr/>
        </p:nvGrpSpPr>
        <p:grpSpPr>
          <a:xfrm flipH="1">
            <a:off x="4422176" y="4586365"/>
            <a:ext cx="269374" cy="1156202"/>
            <a:chOff x="7614285" y="4780206"/>
            <a:chExt cx="269374" cy="1315398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F15B376-4726-62C3-AC30-4E0FC7D9E020}"/>
                </a:ext>
              </a:extLst>
            </p:cNvPr>
            <p:cNvCxnSpPr>
              <a:cxnSpLocks/>
            </p:cNvCxnSpPr>
            <p:nvPr/>
          </p:nvCxnSpPr>
          <p:spPr>
            <a:xfrm>
              <a:off x="7614285" y="4780206"/>
              <a:ext cx="269374" cy="0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C13C14-A1AA-2DE8-0DF7-7CDF0F086EDA}"/>
                </a:ext>
              </a:extLst>
            </p:cNvPr>
            <p:cNvCxnSpPr>
              <a:cxnSpLocks/>
            </p:cNvCxnSpPr>
            <p:nvPr/>
          </p:nvCxnSpPr>
          <p:spPr>
            <a:xfrm>
              <a:off x="7883659" y="4780206"/>
              <a:ext cx="0" cy="1315398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ED95473-9480-237F-3323-B1B86058E4D9}"/>
              </a:ext>
            </a:extLst>
          </p:cNvPr>
          <p:cNvSpPr txBox="1"/>
          <p:nvPr/>
        </p:nvSpPr>
        <p:spPr>
          <a:xfrm>
            <a:off x="3096516" y="5744875"/>
            <a:ext cx="2494817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dirty="0">
                <a:latin typeface="Segoe UI Semibold (Headings)"/>
              </a:rPr>
              <a:t>Access is blocked</a:t>
            </a:r>
            <a:endParaRPr lang="en-US" sz="3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67E7E5-110A-9F06-45F1-E0FEF1688951}"/>
              </a:ext>
            </a:extLst>
          </p:cNvPr>
          <p:cNvSpPr txBox="1"/>
          <p:nvPr/>
        </p:nvSpPr>
        <p:spPr>
          <a:xfrm>
            <a:off x="6301465" y="5742567"/>
            <a:ext cx="2494817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dirty="0">
                <a:latin typeface="Segoe UI Semibold (Headings)"/>
              </a:rPr>
              <a:t>Access is allowed</a:t>
            </a:r>
            <a:endParaRPr lang="en-US" sz="3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318161-E817-0B74-69F6-B2ED20D8357B}"/>
              </a:ext>
            </a:extLst>
          </p:cNvPr>
          <p:cNvGrpSpPr/>
          <p:nvPr/>
        </p:nvGrpSpPr>
        <p:grpSpPr>
          <a:xfrm>
            <a:off x="1261339" y="3902402"/>
            <a:ext cx="9438641" cy="1351281"/>
            <a:chOff x="1261339" y="4268162"/>
            <a:chExt cx="9438641" cy="135128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907848C-26BB-1383-965D-0C757BA65049}"/>
                </a:ext>
              </a:extLst>
            </p:cNvPr>
            <p:cNvSpPr/>
            <p:nvPr/>
          </p:nvSpPr>
          <p:spPr>
            <a:xfrm>
              <a:off x="1261339" y="4268162"/>
              <a:ext cx="9438641" cy="1351281"/>
            </a:xfrm>
            <a:prstGeom prst="roundRect">
              <a:avLst/>
            </a:prstGeom>
            <a:solidFill>
              <a:srgbClr val="0000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A0A32F8-0D5D-0DA2-5B75-C281CA01D7E3}"/>
                    </a:ext>
                  </a:extLst>
                </p:cNvPr>
                <p:cNvSpPr txBox="1"/>
                <p:nvPr/>
              </p:nvSpPr>
              <p:spPr>
                <a:xfrm>
                  <a:off x="1406117" y="4365663"/>
                  <a:ext cx="892856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  <m:t>𝐼𝐿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𝐴𝑃𝑃</m:t>
                                </m:r>
                              </m:sub>
                            </m:sSub>
                            <m: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𝐼𝐿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𝐹𝐼𝐿𝐸</m:t>
                                </m:r>
                              </m:sub>
                            </m:sSub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3600" b="0" i="1" smtClean="0">
                            <a:solidFill>
                              <a:srgbClr val="0DFF7A"/>
                            </a:solidFill>
                            <a:latin typeface="Cambria Math" panose="02040503050406030204" pitchFamily="18" charset="0"/>
                          </a:rPr>
                          <m:t>𝑎𝑐𝑐𝑒𝑠𝑠</m:t>
                        </m:r>
                        <m:r>
                          <a:rPr lang="en-US" sz="3600" b="0" i="1" smtClean="0">
                            <a:solidFill>
                              <a:srgbClr val="0DFF7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0DFF7A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3600" b="0" i="1" smtClean="0">
                            <a:solidFill>
                              <a:srgbClr val="0DFF7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0DFF7A"/>
                            </a:solidFill>
                            <a:latin typeface="Cambria Math" panose="02040503050406030204" pitchFamily="18" charset="0"/>
                          </a:rPr>
                          <m:t>𝑎𝑙𝑙𝑜𝑤𝑒𝑑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A0A32F8-0D5D-0DA2-5B75-C281CA01D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6117" y="4365663"/>
                  <a:ext cx="8928565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5582AA3-2493-88F6-5820-08814601063E}"/>
                    </a:ext>
                  </a:extLst>
                </p:cNvPr>
                <p:cNvSpPr txBox="1"/>
                <p:nvPr/>
              </p:nvSpPr>
              <p:spPr>
                <a:xfrm>
                  <a:off x="4039309" y="4919661"/>
                  <a:ext cx="627446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𝑒𝑙𝑠𝑒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𝑎𝑐𝑐𝑒𝑠𝑠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𝑏𝑙𝑜𝑐𝑘𝑒𝑑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5582AA3-2493-88F6-5820-0881460106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309" y="4919661"/>
                  <a:ext cx="6274466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64922A9A-4E16-B296-E890-F0DF550A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22011F-8A6F-6EC9-C5CC-3E86F0344D02}"/>
              </a:ext>
            </a:extLst>
          </p:cNvPr>
          <p:cNvSpPr/>
          <p:nvPr/>
        </p:nvSpPr>
        <p:spPr>
          <a:xfrm>
            <a:off x="3775460" y="1629022"/>
            <a:ext cx="4641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egoe UI Semibold (Headings)"/>
              </a:rPr>
              <a:t>App tries to overwrite a file</a:t>
            </a:r>
          </a:p>
        </p:txBody>
      </p:sp>
    </p:spTree>
    <p:extLst>
      <p:ext uri="{BB962C8B-B14F-4D97-AF65-F5344CB8AC3E}">
        <p14:creationId xmlns:p14="http://schemas.microsoft.com/office/powerpoint/2010/main" val="9304793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066BA6E-3798-4671-44EF-ACCA8620BF7C}"/>
              </a:ext>
            </a:extLst>
          </p:cNvPr>
          <p:cNvSpPr/>
          <p:nvPr/>
        </p:nvSpPr>
        <p:spPr>
          <a:xfrm>
            <a:off x="550388" y="2859657"/>
            <a:ext cx="1559183" cy="842420"/>
          </a:xfrm>
          <a:prstGeom prst="roundRect">
            <a:avLst>
              <a:gd name="adj" fmla="val 27828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08FBB9-3B04-9024-2CFA-BF60361C37EC}"/>
                  </a:ext>
                </a:extLst>
              </p:cNvPr>
              <p:cNvSpPr/>
              <p:nvPr/>
            </p:nvSpPr>
            <p:spPr>
              <a:xfrm>
                <a:off x="409760" y="2896709"/>
                <a:ext cx="184044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𝐿𝑜𝑤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𝐼𝐿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08FBB9-3B04-9024-2CFA-BF60361C3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0" y="2896709"/>
                <a:ext cx="184044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715185-8E08-D288-6E75-79D85A086F4F}"/>
              </a:ext>
            </a:extLst>
          </p:cNvPr>
          <p:cNvSpPr/>
          <p:nvPr/>
        </p:nvSpPr>
        <p:spPr>
          <a:xfrm>
            <a:off x="9700191" y="2865793"/>
            <a:ext cx="2227744" cy="842420"/>
          </a:xfrm>
          <a:prstGeom prst="roundRect">
            <a:avLst>
              <a:gd name="adj" fmla="val 23607"/>
            </a:avLst>
          </a:prstGeom>
          <a:solidFill>
            <a:srgbClr val="0000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D2E936-491B-1D76-24E1-A0C7C780BD78}"/>
                  </a:ext>
                </a:extLst>
              </p:cNvPr>
              <p:cNvSpPr/>
              <p:nvPr/>
            </p:nvSpPr>
            <p:spPr>
              <a:xfrm>
                <a:off x="10048603" y="2926280"/>
                <a:ext cx="1639230" cy="7078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𝐼𝐿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𝐹𝐼𝐿𝐸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5D2E936-491B-1D76-24E1-A0C7C780B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603" y="2926280"/>
                <a:ext cx="163923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449565-DA90-761F-FF56-87EAA4A3A11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109571" y="3280867"/>
            <a:ext cx="3826409" cy="6136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998521-EAA5-40B1-04E8-C63193FFAFB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6008370" y="3280223"/>
            <a:ext cx="3691821" cy="678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688774C0-ECBE-4FEF-B505-DEAB532A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40663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MIC is based on Bell-</a:t>
            </a:r>
            <a:r>
              <a:rPr lang="en-US" cap="none" dirty="0" err="1"/>
              <a:t>LaPadula</a:t>
            </a:r>
            <a:r>
              <a:rPr lang="en-US" cap="none" dirty="0"/>
              <a:t> Model (BLP)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26667A-FF7B-4420-95BF-306A8A91C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338" y="1170325"/>
            <a:ext cx="1605451" cy="16960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5E79A9-2162-DE51-2F82-A951901CFD86}"/>
              </a:ext>
            </a:extLst>
          </p:cNvPr>
          <p:cNvSpPr txBox="1"/>
          <p:nvPr/>
        </p:nvSpPr>
        <p:spPr>
          <a:xfrm>
            <a:off x="720781" y="840469"/>
            <a:ext cx="1175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egoe UI Semibold (Headings)"/>
              </a:rPr>
              <a:t>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94404-209D-FEF9-D02E-7D19AE8614B7}"/>
              </a:ext>
            </a:extLst>
          </p:cNvPr>
          <p:cNvSpPr txBox="1"/>
          <p:nvPr/>
        </p:nvSpPr>
        <p:spPr>
          <a:xfrm>
            <a:off x="10123911" y="780568"/>
            <a:ext cx="1175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egoe UI Semibold (Headings)"/>
              </a:rPr>
              <a:t>File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F159E503-9F69-49BF-824F-5F345C4BDB19}"/>
              </a:ext>
            </a:extLst>
          </p:cNvPr>
          <p:cNvSpPr/>
          <p:nvPr/>
        </p:nvSpPr>
        <p:spPr>
          <a:xfrm rot="16200000">
            <a:off x="6121653" y="-1657381"/>
            <a:ext cx="347023" cy="7854137"/>
          </a:xfrm>
          <a:prstGeom prst="downArrow">
            <a:avLst>
              <a:gd name="adj1" fmla="val 50000"/>
              <a:gd name="adj2" fmla="val 144603"/>
            </a:avLst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F76518-B23B-AFD2-082C-A84AC4B4C7C5}"/>
              </a:ext>
            </a:extLst>
          </p:cNvPr>
          <p:cNvGrpSpPr/>
          <p:nvPr/>
        </p:nvGrpSpPr>
        <p:grpSpPr>
          <a:xfrm>
            <a:off x="4691550" y="3913771"/>
            <a:ext cx="2572680" cy="1346346"/>
            <a:chOff x="4454012" y="3421907"/>
            <a:chExt cx="3212939" cy="1646067"/>
          </a:xfrm>
        </p:grpSpPr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EC39181A-9570-29B8-7C94-212C4C1943A8}"/>
                </a:ext>
              </a:extLst>
            </p:cNvPr>
            <p:cNvSpPr/>
            <p:nvPr/>
          </p:nvSpPr>
          <p:spPr>
            <a:xfrm>
              <a:off x="4454012" y="3421907"/>
              <a:ext cx="3212939" cy="1646067"/>
            </a:xfrm>
            <a:prstGeom prst="flowChartDecision">
              <a:avLst/>
            </a:prstGeom>
            <a:solidFill>
              <a:srgbClr val="0000CC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latin typeface="Segoe UI Semibold (Headings)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7FC780-EEE2-67CB-A269-B5B54DDD551F}"/>
                </a:ext>
              </a:extLst>
            </p:cNvPr>
            <p:cNvSpPr txBox="1"/>
            <p:nvPr/>
          </p:nvSpPr>
          <p:spPr>
            <a:xfrm>
              <a:off x="4587239" y="3773006"/>
              <a:ext cx="2964181" cy="830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000" dirty="0">
                  <a:latin typeface="Segoe UI Semibold (Headings)"/>
                </a:rPr>
                <a:t>Access </a:t>
              </a:r>
              <a:br>
                <a:rPr lang="en-US" sz="3000" dirty="0">
                  <a:latin typeface="Segoe UI Semibold (Headings)"/>
                </a:rPr>
              </a:br>
              <a:r>
                <a:rPr lang="en-US" sz="3000" dirty="0">
                  <a:latin typeface="Segoe UI Semibold (Headings)"/>
                </a:rPr>
                <a:t>check</a:t>
              </a:r>
            </a:p>
          </p:txBody>
        </p:sp>
      </p:grp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B45C481-6355-4ECE-64FA-1CA1AC3C510E}"/>
              </a:ext>
            </a:extLst>
          </p:cNvPr>
          <p:cNvSpPr/>
          <p:nvPr/>
        </p:nvSpPr>
        <p:spPr>
          <a:xfrm>
            <a:off x="5863129" y="2269686"/>
            <a:ext cx="217632" cy="1633777"/>
          </a:xfrm>
          <a:prstGeom prst="downArrow">
            <a:avLst>
              <a:gd name="adj1" fmla="val 50000"/>
              <a:gd name="adj2" fmla="val 144603"/>
            </a:avLst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99FC958-8A43-6136-D4FC-B48CA960C232}"/>
              </a:ext>
            </a:extLst>
          </p:cNvPr>
          <p:cNvGrpSpPr/>
          <p:nvPr/>
        </p:nvGrpSpPr>
        <p:grpSpPr>
          <a:xfrm>
            <a:off x="7263159" y="4584057"/>
            <a:ext cx="269374" cy="1156202"/>
            <a:chOff x="7614285" y="4780206"/>
            <a:chExt cx="269374" cy="131539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6F4E57-ECB9-0F39-219E-C84FB53B3A5E}"/>
                </a:ext>
              </a:extLst>
            </p:cNvPr>
            <p:cNvCxnSpPr>
              <a:cxnSpLocks/>
            </p:cNvCxnSpPr>
            <p:nvPr/>
          </p:nvCxnSpPr>
          <p:spPr>
            <a:xfrm>
              <a:off x="7614285" y="4780206"/>
              <a:ext cx="269374" cy="0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45D57C-5D82-4BCA-89EA-F2AF143AA58D}"/>
                </a:ext>
              </a:extLst>
            </p:cNvPr>
            <p:cNvCxnSpPr>
              <a:cxnSpLocks/>
            </p:cNvCxnSpPr>
            <p:nvPr/>
          </p:nvCxnSpPr>
          <p:spPr>
            <a:xfrm>
              <a:off x="7883659" y="4780206"/>
              <a:ext cx="0" cy="1315398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A35765-080F-28CA-4E60-F4BF3125E669}"/>
              </a:ext>
            </a:extLst>
          </p:cNvPr>
          <p:cNvGrpSpPr/>
          <p:nvPr/>
        </p:nvGrpSpPr>
        <p:grpSpPr>
          <a:xfrm flipH="1">
            <a:off x="4422176" y="4586365"/>
            <a:ext cx="269374" cy="1156202"/>
            <a:chOff x="7614285" y="4780206"/>
            <a:chExt cx="269374" cy="1315398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F15B376-4726-62C3-AC30-4E0FC7D9E020}"/>
                </a:ext>
              </a:extLst>
            </p:cNvPr>
            <p:cNvCxnSpPr>
              <a:cxnSpLocks/>
            </p:cNvCxnSpPr>
            <p:nvPr/>
          </p:nvCxnSpPr>
          <p:spPr>
            <a:xfrm>
              <a:off x="7614285" y="4780206"/>
              <a:ext cx="269374" cy="0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C13C14-A1AA-2DE8-0DF7-7CDF0F086EDA}"/>
                </a:ext>
              </a:extLst>
            </p:cNvPr>
            <p:cNvCxnSpPr>
              <a:cxnSpLocks/>
            </p:cNvCxnSpPr>
            <p:nvPr/>
          </p:nvCxnSpPr>
          <p:spPr>
            <a:xfrm>
              <a:off x="7883659" y="4780206"/>
              <a:ext cx="0" cy="1315398"/>
            </a:xfrm>
            <a:prstGeom prst="straightConnector1">
              <a:avLst/>
            </a:prstGeom>
            <a:ln w="22225" cap="rnd">
              <a:solidFill>
                <a:srgbClr val="FFFF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ED95473-9480-237F-3323-B1B86058E4D9}"/>
              </a:ext>
            </a:extLst>
          </p:cNvPr>
          <p:cNvSpPr txBox="1"/>
          <p:nvPr/>
        </p:nvSpPr>
        <p:spPr>
          <a:xfrm>
            <a:off x="3096516" y="5744875"/>
            <a:ext cx="2494817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dirty="0">
                <a:latin typeface="Segoe UI Semibold (Headings)"/>
              </a:rPr>
              <a:t>Access is blocked</a:t>
            </a:r>
            <a:endParaRPr lang="en-US" sz="3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67E7E5-110A-9F06-45F1-E0FEF1688951}"/>
              </a:ext>
            </a:extLst>
          </p:cNvPr>
          <p:cNvSpPr txBox="1"/>
          <p:nvPr/>
        </p:nvSpPr>
        <p:spPr>
          <a:xfrm>
            <a:off x="6301465" y="5742567"/>
            <a:ext cx="2494817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dirty="0">
                <a:latin typeface="Segoe UI Semibold (Headings)"/>
              </a:rPr>
              <a:t>Access is allowed</a:t>
            </a:r>
            <a:endParaRPr lang="en-US" sz="3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318161-E817-0B74-69F6-B2ED20D8357B}"/>
              </a:ext>
            </a:extLst>
          </p:cNvPr>
          <p:cNvGrpSpPr/>
          <p:nvPr/>
        </p:nvGrpSpPr>
        <p:grpSpPr>
          <a:xfrm>
            <a:off x="1261339" y="3902402"/>
            <a:ext cx="9438641" cy="1351281"/>
            <a:chOff x="1261339" y="4268162"/>
            <a:chExt cx="9438641" cy="135128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907848C-26BB-1383-965D-0C757BA65049}"/>
                </a:ext>
              </a:extLst>
            </p:cNvPr>
            <p:cNvSpPr/>
            <p:nvPr/>
          </p:nvSpPr>
          <p:spPr>
            <a:xfrm>
              <a:off x="1261339" y="4268162"/>
              <a:ext cx="9438641" cy="1351281"/>
            </a:xfrm>
            <a:prstGeom prst="roundRect">
              <a:avLst/>
            </a:prstGeom>
            <a:solidFill>
              <a:srgbClr val="0000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A0A32F8-0D5D-0DA2-5B75-C281CA01D7E3}"/>
                    </a:ext>
                  </a:extLst>
                </p:cNvPr>
                <p:cNvSpPr txBox="1"/>
                <p:nvPr/>
              </p:nvSpPr>
              <p:spPr>
                <a:xfrm>
                  <a:off x="1406117" y="4365663"/>
                  <a:ext cx="892856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  <m:t>𝐼𝐿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𝐴𝑃𝑃</m:t>
                                </m:r>
                              </m:sub>
                            </m:sSub>
                            <m: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𝐼𝐿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𝐹𝐼𝐿𝐸</m:t>
                                </m:r>
                              </m:sub>
                            </m:sSub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3600" b="0" i="1" smtClean="0">
                            <a:solidFill>
                              <a:srgbClr val="0DFF7A"/>
                            </a:solidFill>
                            <a:latin typeface="Cambria Math" panose="02040503050406030204" pitchFamily="18" charset="0"/>
                          </a:rPr>
                          <m:t>𝑎𝑐𝑐𝑒𝑠𝑠</m:t>
                        </m:r>
                        <m:r>
                          <a:rPr lang="en-US" sz="3600" b="0" i="1" smtClean="0">
                            <a:solidFill>
                              <a:srgbClr val="0DFF7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0DFF7A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3600" b="0" i="1" smtClean="0">
                            <a:solidFill>
                              <a:srgbClr val="0DFF7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0DFF7A"/>
                            </a:solidFill>
                            <a:latin typeface="Cambria Math" panose="02040503050406030204" pitchFamily="18" charset="0"/>
                          </a:rPr>
                          <m:t>𝑎𝑙𝑙𝑜𝑤𝑒𝑑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A0A32F8-0D5D-0DA2-5B75-C281CA01D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6117" y="4365663"/>
                  <a:ext cx="8928565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5582AA3-2493-88F6-5820-08814601063E}"/>
                    </a:ext>
                  </a:extLst>
                </p:cNvPr>
                <p:cNvSpPr txBox="1"/>
                <p:nvPr/>
              </p:nvSpPr>
              <p:spPr>
                <a:xfrm>
                  <a:off x="4039309" y="4919661"/>
                  <a:ext cx="627446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𝑒𝑙𝑠𝑒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𝑎𝑐𝑐𝑒𝑠𝑠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𝑏𝑙𝑜𝑐𝑘𝑒𝑑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5582AA3-2493-88F6-5820-0881460106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309" y="4919661"/>
                  <a:ext cx="6274466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64922A9A-4E16-B296-E890-F0DF550A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3E9D97-CA2C-421A-C8A2-3347F5D2336B}"/>
              </a:ext>
            </a:extLst>
          </p:cNvPr>
          <p:cNvSpPr/>
          <p:nvPr/>
        </p:nvSpPr>
        <p:spPr>
          <a:xfrm>
            <a:off x="-1" y="5742566"/>
            <a:ext cx="12191999" cy="11154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Segoe UI Semibold (Headings)"/>
              </a:rPr>
              <a:t>Apps with Low IL cannot get write access to the most OS objects</a:t>
            </a:r>
            <a:endParaRPr lang="en-US" sz="3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573245-0290-47A5-8E6B-127BF91A0041}"/>
              </a:ext>
            </a:extLst>
          </p:cNvPr>
          <p:cNvSpPr/>
          <p:nvPr/>
        </p:nvSpPr>
        <p:spPr>
          <a:xfrm>
            <a:off x="3775460" y="1629022"/>
            <a:ext cx="4641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egoe UI Semibold (Headings)"/>
              </a:rPr>
              <a:t>App tries to overwrite a file</a:t>
            </a:r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35ACE046-34B4-417E-C962-BB85A230CBCF}"/>
              </a:ext>
            </a:extLst>
          </p:cNvPr>
          <p:cNvSpPr txBox="1">
            <a:spLocks/>
          </p:cNvSpPr>
          <p:nvPr/>
        </p:nvSpPr>
        <p:spPr>
          <a:xfrm>
            <a:off x="11463528" y="64251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E8760E4-A235-DE22-405F-DFFD3199C3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353" t="13077" r="13500" b="10478"/>
          <a:stretch/>
        </p:blipFill>
        <p:spPr>
          <a:xfrm>
            <a:off x="436949" y="1390520"/>
            <a:ext cx="1737990" cy="13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994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A88EFF-957A-7A14-27B3-F418CC37AE12}"/>
              </a:ext>
            </a:extLst>
          </p:cNvPr>
          <p:cNvGrpSpPr/>
          <p:nvPr/>
        </p:nvGrpSpPr>
        <p:grpSpPr>
          <a:xfrm>
            <a:off x="604918" y="519038"/>
            <a:ext cx="10611722" cy="2483242"/>
            <a:chOff x="696607" y="409587"/>
            <a:chExt cx="10798785" cy="236784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C7F92A-0DBF-5D5B-A2E7-8AC6DA038EBF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0" name="Thought Bubble: Cloud 9">
                <a:extLst>
                  <a:ext uri="{FF2B5EF4-FFF2-40B4-BE49-F238E27FC236}">
                    <a16:creationId xmlns:a16="http://schemas.microsoft.com/office/drawing/2014/main" id="{D6876476-42B0-CBF2-24B0-A3E187826F4A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8958"/>
                  <a:gd name="adj2" fmla="val 85052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87CD0D-1ED7-16AF-DCFF-0B558C9AE6BE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7BD7B6-CE3B-99B0-AB55-F561A9CD65F9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FEB442-F75C-28C8-285D-F7BD5E6509E9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C0C8D7-0D71-F773-CA5E-60B91AED9E60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8FD6E1-A1BD-49AF-A6B9-A409017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44" y="940115"/>
            <a:ext cx="11983656" cy="18885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Integrity level are stored </a:t>
            </a:r>
            <a:br>
              <a:rPr lang="en-US" dirty="0"/>
            </a:br>
            <a:r>
              <a:rPr lang="en-US" dirty="0"/>
              <a:t>in Windows?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D24AC-EDAC-19FB-F513-80F70B24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42120" flipH="1">
            <a:off x="539842" y="3443661"/>
            <a:ext cx="32575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Custom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FFDF6A"/>
      </a:accent3>
      <a:accent4>
        <a:srgbClr val="EC7016"/>
      </a:accent4>
      <a:accent5>
        <a:srgbClr val="E64823"/>
      </a:accent5>
      <a:accent6>
        <a:srgbClr val="9C6A6A"/>
      </a:accent6>
      <a:hlink>
        <a:srgbClr val="FFDF6A"/>
      </a:hlink>
      <a:folHlink>
        <a:srgbClr val="7F723D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52754</TotalTime>
  <Words>2468</Words>
  <Application>Microsoft Office PowerPoint</Application>
  <PresentationFormat>Widescreen</PresentationFormat>
  <Paragraphs>734</Paragraphs>
  <Slides>178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93" baseType="lpstr">
      <vt:lpstr>Arial</vt:lpstr>
      <vt:lpstr>Calibri</vt:lpstr>
      <vt:lpstr>Cambria</vt:lpstr>
      <vt:lpstr>Cambria Math</vt:lpstr>
      <vt:lpstr>Courier New</vt:lpstr>
      <vt:lpstr>Open Sans Extrabold</vt:lpstr>
      <vt:lpstr>Open Sans Light</vt:lpstr>
      <vt:lpstr>Rockwell</vt:lpstr>
      <vt:lpstr>Rockwell Condensed</vt:lpstr>
      <vt:lpstr>Segoe UI</vt:lpstr>
      <vt:lpstr>Segoe UI Semibold</vt:lpstr>
      <vt:lpstr>Segoe UI Semibold (Headings)</vt:lpstr>
      <vt:lpstr>Times New Roman</vt:lpstr>
      <vt:lpstr>Wingdings</vt:lpstr>
      <vt:lpstr>Wood Type</vt:lpstr>
      <vt:lpstr>Microsoft Defender Will Be Defended - MemoryRanger Prevents Blinding Windows AV</vt:lpstr>
      <vt:lpstr>WHO WE ARE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Defender is under attacks</vt:lpstr>
      <vt:lpstr>Microsoft Defender is under attacks</vt:lpstr>
      <vt:lpstr>Driver-based attacks can disable Microsoft Defender</vt:lpstr>
      <vt:lpstr>Microsoft Defender is UNDER ATTACKs</vt:lpstr>
      <vt:lpstr>Microsoft Defender is running on over 500 000 000 PCs</vt:lpstr>
      <vt:lpstr>Attacks on Defender from </vt:lpstr>
      <vt:lpstr>Tweets about Disabling Microsoft Defender</vt:lpstr>
      <vt:lpstr>Tweets about Disabling Microsoft Defender</vt:lpstr>
      <vt:lpstr>Tweets about Disabling Microsoft Defender</vt:lpstr>
      <vt:lpstr>Tweets about Disabling Microsoft Defender</vt:lpstr>
      <vt:lpstr>Tweets about Disabling Microsoft Defender</vt:lpstr>
      <vt:lpstr>Malware Attacks Microsoft Defender</vt:lpstr>
      <vt:lpstr>Malware Attacks Microsoft Defender</vt:lpstr>
      <vt:lpstr>Malware Attacks Microsoft Defender</vt:lpstr>
      <vt:lpstr>Malware Attacks Microsoft Defender</vt:lpstr>
      <vt:lpstr>Malware Attacks Microsoft Defender</vt:lpstr>
      <vt:lpstr>Academic papers and blogs about  Attacks on Microsoft Defender</vt:lpstr>
      <vt:lpstr>Attack Vectors on Microsoft Defender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TRENDS of kernel attacks in 2021-2022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Defender: INTRO</vt:lpstr>
      <vt:lpstr>Microsoft Defender: Intro</vt:lpstr>
      <vt:lpstr>Microsoft Defender: Intro</vt:lpstr>
      <vt:lpstr>Microsoft Defender: components  </vt:lpstr>
      <vt:lpstr>Microsoft Defender: about 10 apps + 6 drivers</vt:lpstr>
      <vt:lpstr>Microsoft Defender: about 10 apps + 6 drivers</vt:lpstr>
      <vt:lpstr>Microsoft Defender: about 10 apps + 6 drivers</vt:lpstr>
      <vt:lpstr>Microsoft Defender: Internals</vt:lpstr>
      <vt:lpstr>Microsoft Defender: Internals</vt:lpstr>
      <vt:lpstr>Microsoft Defender: Internals</vt:lpstr>
      <vt:lpstr>Microsoft Defender: Internals</vt:lpstr>
      <vt:lpstr>Microsoft Defender: Internals</vt:lpstr>
      <vt:lpstr>Mandatory Integrity Control: 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Defender TRIES TO open a file</vt:lpstr>
      <vt:lpstr>Defender TRIES TO open a file</vt:lpstr>
      <vt:lpstr>Defender TRIES TO open a file</vt:lpstr>
      <vt:lpstr>Defender FAILS TO open a file</vt:lpstr>
      <vt:lpstr>MIC: Integrity Levels</vt:lpstr>
      <vt:lpstr>MIC: Integrity Levels</vt:lpstr>
      <vt:lpstr>MIC: Integrity Levels</vt:lpstr>
      <vt:lpstr>MIC: Integrity Levels</vt:lpstr>
      <vt:lpstr>MIC: Integrity Levels</vt:lpstr>
      <vt:lpstr>MIC: Integrity Levels</vt:lpstr>
      <vt:lpstr>MIC: Integrity Levels of files and folders</vt:lpstr>
      <vt:lpstr>MIC is based on Bell-LaPadula Model (BLP)</vt:lpstr>
      <vt:lpstr>MIC is based on Bell-LaPadula Model (BLP)</vt:lpstr>
      <vt:lpstr>MIC is based on Bell-LaPadula Model (BLP)</vt:lpstr>
      <vt:lpstr>MIC is based on Bell-LaPadula Model (BLP)</vt:lpstr>
      <vt:lpstr>How Integrity level are stored  in Windows?</vt:lpstr>
      <vt:lpstr>MIC Internals: Token structure</vt:lpstr>
      <vt:lpstr>MIC Internals: Token structure</vt:lpstr>
      <vt:lpstr>MIC Internals: Token structure</vt:lpstr>
      <vt:lpstr>MIC Internals: Token structure</vt:lpstr>
      <vt:lpstr>MIC Internals: Token structure</vt:lpstr>
      <vt:lpstr>MIC Internals: Token and Index</vt:lpstr>
      <vt:lpstr>MIC Internals: Token and Index</vt:lpstr>
      <vt:lpstr>MIC Internals: Token and Index</vt:lpstr>
      <vt:lpstr>How Windows OS gets Integrity Levels?</vt:lpstr>
      <vt:lpstr>MIC: Get Integrity Level </vt:lpstr>
      <vt:lpstr>MIC: Get Integrity Level </vt:lpstr>
      <vt:lpstr>MIC: Get Integrity Level </vt:lpstr>
      <vt:lpstr>PowerPoint Presentation</vt:lpstr>
      <vt:lpstr>PowerPoint Presentation</vt:lpstr>
      <vt:lpstr>PowerPoint Presentation</vt:lpstr>
      <vt:lpstr>PowerPoint Presentation</vt:lpstr>
      <vt:lpstr>MIC: Get Integrity Level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 on MIC</vt:lpstr>
      <vt:lpstr>Attack on MIC: SCHEME</vt:lpstr>
      <vt:lpstr>Attack on MIC: SCHEME</vt:lpstr>
      <vt:lpstr>Attack on MIC: SCHEME</vt:lpstr>
      <vt:lpstr>Attack on MIC: SCHEME</vt:lpstr>
      <vt:lpstr>Attack on MIC: SCHEME</vt:lpstr>
      <vt:lpstr>Attack on MIC: SCHEME</vt:lpstr>
      <vt:lpstr>Attack on MIC: SCHEME</vt:lpstr>
      <vt:lpstr>PowerPoint Presentation</vt:lpstr>
      <vt:lpstr>PowerPoint Presentation</vt:lpstr>
      <vt:lpstr>PowerPoint Presentation</vt:lpstr>
      <vt:lpstr>PowerPoint Presentation</vt:lpstr>
      <vt:lpstr>Summary </vt:lpstr>
      <vt:lpstr>Summary </vt:lpstr>
      <vt:lpstr>Microsoft Defender: Internals</vt:lpstr>
      <vt:lpstr>WDFilter</vt:lpstr>
      <vt:lpstr>WDFilter</vt:lpstr>
      <vt:lpstr>How can Microsoft Defender  get access to apps memory?</vt:lpstr>
      <vt:lpstr>Defender opens a process</vt:lpstr>
      <vt:lpstr>Defender opens a process</vt:lpstr>
      <vt:lpstr>Defender opens a process</vt:lpstr>
      <vt:lpstr>DEBUG PRIVILEGE ALLOWS TO GET ACCESS TO ALL APPS MEMORY</vt:lpstr>
      <vt:lpstr>Defender opens a process</vt:lpstr>
      <vt:lpstr>Defender opens a process</vt:lpstr>
      <vt:lpstr>TOKEN Privileges</vt:lpstr>
      <vt:lpstr>Attack on MIC and Token Privilege can disable Microsoft Defender  without terminating its apps</vt:lpstr>
      <vt:lpstr>Attack on MIC + Token Privilege: SCHEME</vt:lpstr>
      <vt:lpstr>Attack on MIC + Token Privilege: SCHEME</vt:lpstr>
      <vt:lpstr>Attack on MIC + Token Privilege: SCHEME</vt:lpstr>
      <vt:lpstr>Attack on MIC + Token Privilege: SCHEME</vt:lpstr>
      <vt:lpstr>Attack on MIC + Token Privilege: SCHEME</vt:lpstr>
      <vt:lpstr>PowerPoint Presentation</vt:lpstr>
      <vt:lpstr>Sandboxed Microsoft Defender fails to stop malware</vt:lpstr>
      <vt:lpstr>Sandboxed Microsoft Defender fails to stop malware</vt:lpstr>
      <vt:lpstr>Sandboxed Microsoft Defender fails to stop malware</vt:lpstr>
      <vt:lpstr>This attack can blind Microsoft Defender. What about other AVs?</vt:lpstr>
      <vt:lpstr>MIC-based attack blinds top AV solutions</vt:lpstr>
      <vt:lpstr>MemoryRanger   Defends    Microsoft Defender </vt:lpstr>
      <vt:lpstr>MemoryRanger: Intro</vt:lpstr>
      <vt:lpstr>MemoryRanger: Intro</vt:lpstr>
      <vt:lpstr>MemoryRanger: Intro</vt:lpstr>
      <vt:lpstr>MemoryRanger: Intro</vt:lpstr>
      <vt:lpstr>MemoryRanger: Intro</vt:lpstr>
      <vt:lpstr>MemoryRanger: Intro</vt:lpstr>
      <vt:lpstr>MemoryRanger: Features</vt:lpstr>
      <vt:lpstr>MemoryRanger was in US, UK, and Asia and twice at BlackHat</vt:lpstr>
      <vt:lpstr>MemoryRanger Customization protects Microsoft Defender</vt:lpstr>
      <vt:lpstr>MemoryRanger Customization protects Microsoft Defender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Igor Korkin</cp:lastModifiedBy>
  <cp:revision>1512</cp:revision>
  <dcterms:created xsi:type="dcterms:W3CDTF">2020-05-30T05:46:53Z</dcterms:created>
  <dcterms:modified xsi:type="dcterms:W3CDTF">2022-09-04T17:29:42Z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(3)4qJFSsHc6T+kIhyCKOiZ0Uj0X5YyT34LJwWTHauWOLCRmJqw06S67Op3g4AP3Rx5TJW9HwTU
tYUlnxIXx/QQ0lE+Mkv0ejRyGmK2cFe64Z8mZy8Nlxs1R6onrr6QDJK5pmvExkMRZnkin62S
02L6NYSbLDpMh1UprBEBifnoliIeaR51M1dwp2dQJySNCwc3sg60mAeMY7F5Fx+yFUMmFwnv
q8EvaMP6JeiwLbwm2N</vt:lpwstr>
  </property>
  <property fmtid="{D5CDD505-2E9C-101B-9397-08002B2CF9AE}" pid="3" name="_2015_ms_pID_7253431">
    <vt:lpwstr>66hXgrQKuCOBWgEkzCW/WUAgpM2AMh5bUHrV6zPgCCcvRitBWot0Pz
vZp/lg4HlQKlJCxqAPawAOIaZn59EWq0ssq4HF3vTaG3wGG7mg1mZNBWPac/gIRTO0wXyzK2
WTLSiEj+RqquhwIKNe77WebfYn0p1c7+VNGikhMP+wklqd+AnLCqIsmoyp6hSsxyPDybJPyC
lu6eCGX8s4JrpC9yl+dX/jPp1UQaLaa8bcDK</vt:lpwstr>
  </property>
  <property fmtid="{D5CDD505-2E9C-101B-9397-08002B2CF9AE}" pid="4" name="_2015_ms_pID_7253432">
    <vt:lpwstr>pg==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1655467231</vt:lpwstr>
  </property>
</Properties>
</file>